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7" r:id="rId2"/>
    <p:sldId id="259" r:id="rId3"/>
    <p:sldId id="261" r:id="rId4"/>
    <p:sldId id="263" r:id="rId5"/>
    <p:sldId id="266" r:id="rId6"/>
    <p:sldId id="260" r:id="rId7"/>
    <p:sldId id="267" r:id="rId8"/>
  </p:sldIdLst>
  <p:sldSz cx="7607300" cy="4097338"/>
  <p:notesSz cx="6858000" cy="9144000"/>
  <p:defaultTextStyle>
    <a:defPPr>
      <a:defRPr lang="zh-CN"/>
    </a:defPPr>
    <a:lvl1pPr marL="0" algn="l" defTabSz="561807" rtl="0" eaLnBrk="1" latinLnBrk="0" hangingPunct="1">
      <a:defRPr sz="1106" kern="1200">
        <a:solidFill>
          <a:schemeClr val="tx1"/>
        </a:solidFill>
        <a:latin typeface="+mn-lt"/>
        <a:ea typeface="+mn-ea"/>
        <a:cs typeface="+mn-cs"/>
      </a:defRPr>
    </a:lvl1pPr>
    <a:lvl2pPr marL="280904" algn="l" defTabSz="561807" rtl="0" eaLnBrk="1" latinLnBrk="0" hangingPunct="1">
      <a:defRPr sz="1106" kern="1200">
        <a:solidFill>
          <a:schemeClr val="tx1"/>
        </a:solidFill>
        <a:latin typeface="+mn-lt"/>
        <a:ea typeface="+mn-ea"/>
        <a:cs typeface="+mn-cs"/>
      </a:defRPr>
    </a:lvl2pPr>
    <a:lvl3pPr marL="561807" algn="l" defTabSz="561807" rtl="0" eaLnBrk="1" latinLnBrk="0" hangingPunct="1">
      <a:defRPr sz="1106" kern="1200">
        <a:solidFill>
          <a:schemeClr val="tx1"/>
        </a:solidFill>
        <a:latin typeface="+mn-lt"/>
        <a:ea typeface="+mn-ea"/>
        <a:cs typeface="+mn-cs"/>
      </a:defRPr>
    </a:lvl3pPr>
    <a:lvl4pPr marL="842711" algn="l" defTabSz="561807" rtl="0" eaLnBrk="1" latinLnBrk="0" hangingPunct="1">
      <a:defRPr sz="1106" kern="1200">
        <a:solidFill>
          <a:schemeClr val="tx1"/>
        </a:solidFill>
        <a:latin typeface="+mn-lt"/>
        <a:ea typeface="+mn-ea"/>
        <a:cs typeface="+mn-cs"/>
      </a:defRPr>
    </a:lvl4pPr>
    <a:lvl5pPr marL="1123615" algn="l" defTabSz="561807" rtl="0" eaLnBrk="1" latinLnBrk="0" hangingPunct="1">
      <a:defRPr sz="1106" kern="1200">
        <a:solidFill>
          <a:schemeClr val="tx1"/>
        </a:solidFill>
        <a:latin typeface="+mn-lt"/>
        <a:ea typeface="+mn-ea"/>
        <a:cs typeface="+mn-cs"/>
      </a:defRPr>
    </a:lvl5pPr>
    <a:lvl6pPr marL="1404518" algn="l" defTabSz="561807" rtl="0" eaLnBrk="1" latinLnBrk="0" hangingPunct="1">
      <a:defRPr sz="1106" kern="1200">
        <a:solidFill>
          <a:schemeClr val="tx1"/>
        </a:solidFill>
        <a:latin typeface="+mn-lt"/>
        <a:ea typeface="+mn-ea"/>
        <a:cs typeface="+mn-cs"/>
      </a:defRPr>
    </a:lvl6pPr>
    <a:lvl7pPr marL="1685422" algn="l" defTabSz="561807" rtl="0" eaLnBrk="1" latinLnBrk="0" hangingPunct="1">
      <a:defRPr sz="1106" kern="1200">
        <a:solidFill>
          <a:schemeClr val="tx1"/>
        </a:solidFill>
        <a:latin typeface="+mn-lt"/>
        <a:ea typeface="+mn-ea"/>
        <a:cs typeface="+mn-cs"/>
      </a:defRPr>
    </a:lvl7pPr>
    <a:lvl8pPr marL="1966326" algn="l" defTabSz="561807" rtl="0" eaLnBrk="1" latinLnBrk="0" hangingPunct="1">
      <a:defRPr sz="1106" kern="1200">
        <a:solidFill>
          <a:schemeClr val="tx1"/>
        </a:solidFill>
        <a:latin typeface="+mn-lt"/>
        <a:ea typeface="+mn-ea"/>
        <a:cs typeface="+mn-cs"/>
      </a:defRPr>
    </a:lvl8pPr>
    <a:lvl9pPr marL="2247229" algn="l" defTabSz="561807" rtl="0" eaLnBrk="1" latinLnBrk="0" hangingPunct="1">
      <a:defRPr sz="11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1" userDrawn="1">
          <p15:clr>
            <a:srgbClr val="A4A3A4"/>
          </p15:clr>
        </p15:guide>
        <p15:guide id="2" pos="23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0052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1"/>
    <p:restoredTop sz="94684"/>
  </p:normalViewPr>
  <p:slideViewPr>
    <p:cSldViewPr snapToGrid="0" snapToObjects="1">
      <p:cViewPr varScale="1">
        <p:scale>
          <a:sx n="177" d="100"/>
          <a:sy n="177" d="100"/>
        </p:scale>
        <p:origin x="1080" y="184"/>
      </p:cViewPr>
      <p:guideLst>
        <p:guide orient="horz" pos="1291"/>
        <p:guide pos="23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43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3D6373-A6FB-2347-A07A-0D30F991BE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E52A93-568D-D046-8F57-E0895B90BE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D09CE-169B-0744-B104-CAB757DD512A}" type="datetimeFigureOut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3B1A98-05BD-2F48-B720-4DCFC9393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58D1B4-9A96-3E43-AC1C-EE90F630CB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4B7F3-2056-544A-9827-5B9AE10221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538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AE605-00D4-C742-9E23-DCDB4A077872}" type="datetimeFigureOut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65150" y="1143000"/>
            <a:ext cx="572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A1311-44C2-634E-8422-4392652138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8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A1311-44C2-634E-8422-4392652138E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00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A1311-44C2-634E-8422-4392652138E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771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A1311-44C2-634E-8422-4392652138E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86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F6DC2F2-9126-AE44-A4AE-A77E17B182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7609343" cy="409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9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93" y="273156"/>
            <a:ext cx="2453552" cy="956046"/>
          </a:xfrm>
        </p:spPr>
        <p:txBody>
          <a:bodyPr anchor="b"/>
          <a:lstStyle>
            <a:lvl1pPr>
              <a:defRPr sz="19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4093" y="589941"/>
            <a:ext cx="3851196" cy="2911766"/>
          </a:xfrm>
        </p:spPr>
        <p:txBody>
          <a:bodyPr/>
          <a:lstStyle>
            <a:lvl1pPr>
              <a:defRPr sz="1912"/>
            </a:lvl1pPr>
            <a:lvl2pPr>
              <a:defRPr sz="1673"/>
            </a:lvl2pPr>
            <a:lvl3pPr>
              <a:defRPr sz="1434"/>
            </a:lvl3pPr>
            <a:lvl4pPr>
              <a:defRPr sz="1195"/>
            </a:lvl4pPr>
            <a:lvl5pPr>
              <a:defRPr sz="1195"/>
            </a:lvl5pPr>
            <a:lvl6pPr>
              <a:defRPr sz="1195"/>
            </a:lvl6pPr>
            <a:lvl7pPr>
              <a:defRPr sz="1195"/>
            </a:lvl7pPr>
            <a:lvl8pPr>
              <a:defRPr sz="1195"/>
            </a:lvl8pPr>
            <a:lvl9pPr>
              <a:defRPr sz="1195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3993" y="1229201"/>
            <a:ext cx="2453552" cy="2277248"/>
          </a:xfrm>
        </p:spPr>
        <p:txBody>
          <a:bodyPr/>
          <a:lstStyle>
            <a:lvl1pPr marL="0" indent="0">
              <a:buNone/>
              <a:defRPr sz="956"/>
            </a:lvl1pPr>
            <a:lvl2pPr marL="273177" indent="0">
              <a:buNone/>
              <a:defRPr sz="837"/>
            </a:lvl2pPr>
            <a:lvl3pPr marL="546354" indent="0">
              <a:buNone/>
              <a:defRPr sz="717"/>
            </a:lvl3pPr>
            <a:lvl4pPr marL="819531" indent="0">
              <a:buNone/>
              <a:defRPr sz="598"/>
            </a:lvl4pPr>
            <a:lvl5pPr marL="1092708" indent="0">
              <a:buNone/>
              <a:defRPr sz="598"/>
            </a:lvl5pPr>
            <a:lvl6pPr marL="1365885" indent="0">
              <a:buNone/>
              <a:defRPr sz="598"/>
            </a:lvl6pPr>
            <a:lvl7pPr marL="1639062" indent="0">
              <a:buNone/>
              <a:defRPr sz="598"/>
            </a:lvl7pPr>
            <a:lvl8pPr marL="1912239" indent="0">
              <a:buNone/>
              <a:defRPr sz="598"/>
            </a:lvl8pPr>
            <a:lvl9pPr marL="2185416" indent="0">
              <a:buNone/>
              <a:defRPr sz="598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B94F-8665-E94A-B09E-4A2808BF05E1}" type="datetimeFigureOut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066F-9A44-6741-B978-852EA1D6CC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94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93" y="273156"/>
            <a:ext cx="2453552" cy="956046"/>
          </a:xfrm>
        </p:spPr>
        <p:txBody>
          <a:bodyPr anchor="b"/>
          <a:lstStyle>
            <a:lvl1pPr>
              <a:defRPr sz="19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34093" y="589941"/>
            <a:ext cx="3851196" cy="2911766"/>
          </a:xfrm>
        </p:spPr>
        <p:txBody>
          <a:bodyPr anchor="t"/>
          <a:lstStyle>
            <a:lvl1pPr marL="0" indent="0">
              <a:buNone/>
              <a:defRPr sz="1912"/>
            </a:lvl1pPr>
            <a:lvl2pPr marL="273177" indent="0">
              <a:buNone/>
              <a:defRPr sz="1673"/>
            </a:lvl2pPr>
            <a:lvl3pPr marL="546354" indent="0">
              <a:buNone/>
              <a:defRPr sz="1434"/>
            </a:lvl3pPr>
            <a:lvl4pPr marL="819531" indent="0">
              <a:buNone/>
              <a:defRPr sz="1195"/>
            </a:lvl4pPr>
            <a:lvl5pPr marL="1092708" indent="0">
              <a:buNone/>
              <a:defRPr sz="1195"/>
            </a:lvl5pPr>
            <a:lvl6pPr marL="1365885" indent="0">
              <a:buNone/>
              <a:defRPr sz="1195"/>
            </a:lvl6pPr>
            <a:lvl7pPr marL="1639062" indent="0">
              <a:buNone/>
              <a:defRPr sz="1195"/>
            </a:lvl7pPr>
            <a:lvl8pPr marL="1912239" indent="0">
              <a:buNone/>
              <a:defRPr sz="1195"/>
            </a:lvl8pPr>
            <a:lvl9pPr marL="2185416" indent="0">
              <a:buNone/>
              <a:defRPr sz="119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3993" y="1229201"/>
            <a:ext cx="2453552" cy="2277248"/>
          </a:xfrm>
        </p:spPr>
        <p:txBody>
          <a:bodyPr/>
          <a:lstStyle>
            <a:lvl1pPr marL="0" indent="0">
              <a:buNone/>
              <a:defRPr sz="956"/>
            </a:lvl1pPr>
            <a:lvl2pPr marL="273177" indent="0">
              <a:buNone/>
              <a:defRPr sz="837"/>
            </a:lvl2pPr>
            <a:lvl3pPr marL="546354" indent="0">
              <a:buNone/>
              <a:defRPr sz="717"/>
            </a:lvl3pPr>
            <a:lvl4pPr marL="819531" indent="0">
              <a:buNone/>
              <a:defRPr sz="598"/>
            </a:lvl4pPr>
            <a:lvl5pPr marL="1092708" indent="0">
              <a:buNone/>
              <a:defRPr sz="598"/>
            </a:lvl5pPr>
            <a:lvl6pPr marL="1365885" indent="0">
              <a:buNone/>
              <a:defRPr sz="598"/>
            </a:lvl6pPr>
            <a:lvl7pPr marL="1639062" indent="0">
              <a:buNone/>
              <a:defRPr sz="598"/>
            </a:lvl7pPr>
            <a:lvl8pPr marL="1912239" indent="0">
              <a:buNone/>
              <a:defRPr sz="598"/>
            </a:lvl8pPr>
            <a:lvl9pPr marL="2185416" indent="0">
              <a:buNone/>
              <a:defRPr sz="598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B94F-8665-E94A-B09E-4A2808BF05E1}" type="datetimeFigureOut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066F-9A44-6741-B978-852EA1D6CC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36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B94F-8665-E94A-B09E-4A2808BF05E1}" type="datetimeFigureOut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066F-9A44-6741-B978-852EA1D6CC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6131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43974" y="218145"/>
            <a:ext cx="1640324" cy="347230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3002" y="218145"/>
            <a:ext cx="4825881" cy="347230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B94F-8665-E94A-B09E-4A2808BF05E1}" type="datetimeFigureOut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2066F-9A44-6741-B978-852EA1D6CC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06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002" y="218145"/>
            <a:ext cx="6561296" cy="791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02" y="1090727"/>
            <a:ext cx="6561296" cy="2599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3002" y="3797626"/>
            <a:ext cx="1711643" cy="218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BB94F-8665-E94A-B09E-4A2808BF05E1}" type="datetimeFigureOut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9918" y="3797626"/>
            <a:ext cx="2567464" cy="218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72655" y="3797626"/>
            <a:ext cx="1711643" cy="218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2066F-9A44-6741-B978-852EA1D6CC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348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546354" rtl="0" eaLnBrk="1" latinLnBrk="0" hangingPunct="1">
        <a:lnSpc>
          <a:spcPct val="90000"/>
        </a:lnSpc>
        <a:spcBef>
          <a:spcPct val="0"/>
        </a:spcBef>
        <a:buNone/>
        <a:defRPr sz="26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6589" indent="-136589" algn="l" defTabSz="546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1673" kern="1200">
          <a:solidFill>
            <a:schemeClr val="tx1"/>
          </a:solidFill>
          <a:latin typeface="+mn-lt"/>
          <a:ea typeface="+mn-ea"/>
          <a:cs typeface="+mn-cs"/>
        </a:defRPr>
      </a:lvl1pPr>
      <a:lvl2pPr marL="409766" indent="-136589" algn="l" defTabSz="546354" rtl="0" eaLnBrk="1" latinLnBrk="0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2pPr>
      <a:lvl3pPr marL="682943" indent="-136589" algn="l" defTabSz="546354" rtl="0" eaLnBrk="1" latinLnBrk="0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195" kern="1200">
          <a:solidFill>
            <a:schemeClr val="tx1"/>
          </a:solidFill>
          <a:latin typeface="+mn-lt"/>
          <a:ea typeface="+mn-ea"/>
          <a:cs typeface="+mn-cs"/>
        </a:defRPr>
      </a:lvl3pPr>
      <a:lvl4pPr marL="956120" indent="-136589" algn="l" defTabSz="546354" rtl="0" eaLnBrk="1" latinLnBrk="0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6" kern="1200">
          <a:solidFill>
            <a:schemeClr val="tx1"/>
          </a:solidFill>
          <a:latin typeface="+mn-lt"/>
          <a:ea typeface="+mn-ea"/>
          <a:cs typeface="+mn-cs"/>
        </a:defRPr>
      </a:lvl4pPr>
      <a:lvl5pPr marL="1229297" indent="-136589" algn="l" defTabSz="546354" rtl="0" eaLnBrk="1" latinLnBrk="0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6" kern="1200">
          <a:solidFill>
            <a:schemeClr val="tx1"/>
          </a:solidFill>
          <a:latin typeface="+mn-lt"/>
          <a:ea typeface="+mn-ea"/>
          <a:cs typeface="+mn-cs"/>
        </a:defRPr>
      </a:lvl5pPr>
      <a:lvl6pPr marL="1502474" indent="-136589" algn="l" defTabSz="546354" rtl="0" eaLnBrk="1" latinLnBrk="0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6" kern="1200">
          <a:solidFill>
            <a:schemeClr val="tx1"/>
          </a:solidFill>
          <a:latin typeface="+mn-lt"/>
          <a:ea typeface="+mn-ea"/>
          <a:cs typeface="+mn-cs"/>
        </a:defRPr>
      </a:lvl6pPr>
      <a:lvl7pPr marL="1775651" indent="-136589" algn="l" defTabSz="546354" rtl="0" eaLnBrk="1" latinLnBrk="0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6" kern="1200">
          <a:solidFill>
            <a:schemeClr val="tx1"/>
          </a:solidFill>
          <a:latin typeface="+mn-lt"/>
          <a:ea typeface="+mn-ea"/>
          <a:cs typeface="+mn-cs"/>
        </a:defRPr>
      </a:lvl7pPr>
      <a:lvl8pPr marL="2048828" indent="-136589" algn="l" defTabSz="546354" rtl="0" eaLnBrk="1" latinLnBrk="0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6" kern="1200">
          <a:solidFill>
            <a:schemeClr val="tx1"/>
          </a:solidFill>
          <a:latin typeface="+mn-lt"/>
          <a:ea typeface="+mn-ea"/>
          <a:cs typeface="+mn-cs"/>
        </a:defRPr>
      </a:lvl8pPr>
      <a:lvl9pPr marL="2322005" indent="-136589" algn="l" defTabSz="546354" rtl="0" eaLnBrk="1" latinLnBrk="0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10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6354" rtl="0" eaLnBrk="1" latinLnBrk="0" hangingPunct="1">
        <a:defRPr sz="1076" kern="1200">
          <a:solidFill>
            <a:schemeClr val="tx1"/>
          </a:solidFill>
          <a:latin typeface="+mn-lt"/>
          <a:ea typeface="+mn-ea"/>
          <a:cs typeface="+mn-cs"/>
        </a:defRPr>
      </a:lvl1pPr>
      <a:lvl2pPr marL="273177" algn="l" defTabSz="546354" rtl="0" eaLnBrk="1" latinLnBrk="0" hangingPunct="1">
        <a:defRPr sz="1076" kern="1200">
          <a:solidFill>
            <a:schemeClr val="tx1"/>
          </a:solidFill>
          <a:latin typeface="+mn-lt"/>
          <a:ea typeface="+mn-ea"/>
          <a:cs typeface="+mn-cs"/>
        </a:defRPr>
      </a:lvl2pPr>
      <a:lvl3pPr marL="546354" algn="l" defTabSz="546354" rtl="0" eaLnBrk="1" latinLnBrk="0" hangingPunct="1">
        <a:defRPr sz="1076" kern="1200">
          <a:solidFill>
            <a:schemeClr val="tx1"/>
          </a:solidFill>
          <a:latin typeface="+mn-lt"/>
          <a:ea typeface="+mn-ea"/>
          <a:cs typeface="+mn-cs"/>
        </a:defRPr>
      </a:lvl3pPr>
      <a:lvl4pPr marL="819531" algn="l" defTabSz="546354" rtl="0" eaLnBrk="1" latinLnBrk="0" hangingPunct="1">
        <a:defRPr sz="1076" kern="1200">
          <a:solidFill>
            <a:schemeClr val="tx1"/>
          </a:solidFill>
          <a:latin typeface="+mn-lt"/>
          <a:ea typeface="+mn-ea"/>
          <a:cs typeface="+mn-cs"/>
        </a:defRPr>
      </a:lvl4pPr>
      <a:lvl5pPr marL="1092708" algn="l" defTabSz="546354" rtl="0" eaLnBrk="1" latinLnBrk="0" hangingPunct="1">
        <a:defRPr sz="1076" kern="1200">
          <a:solidFill>
            <a:schemeClr val="tx1"/>
          </a:solidFill>
          <a:latin typeface="+mn-lt"/>
          <a:ea typeface="+mn-ea"/>
          <a:cs typeface="+mn-cs"/>
        </a:defRPr>
      </a:lvl5pPr>
      <a:lvl6pPr marL="1365885" algn="l" defTabSz="546354" rtl="0" eaLnBrk="1" latinLnBrk="0" hangingPunct="1">
        <a:defRPr sz="1076" kern="1200">
          <a:solidFill>
            <a:schemeClr val="tx1"/>
          </a:solidFill>
          <a:latin typeface="+mn-lt"/>
          <a:ea typeface="+mn-ea"/>
          <a:cs typeface="+mn-cs"/>
        </a:defRPr>
      </a:lvl6pPr>
      <a:lvl7pPr marL="1639062" algn="l" defTabSz="546354" rtl="0" eaLnBrk="1" latinLnBrk="0" hangingPunct="1">
        <a:defRPr sz="1076" kern="1200">
          <a:solidFill>
            <a:schemeClr val="tx1"/>
          </a:solidFill>
          <a:latin typeface="+mn-lt"/>
          <a:ea typeface="+mn-ea"/>
          <a:cs typeface="+mn-cs"/>
        </a:defRPr>
      </a:lvl7pPr>
      <a:lvl8pPr marL="1912239" algn="l" defTabSz="546354" rtl="0" eaLnBrk="1" latinLnBrk="0" hangingPunct="1">
        <a:defRPr sz="1076" kern="1200">
          <a:solidFill>
            <a:schemeClr val="tx1"/>
          </a:solidFill>
          <a:latin typeface="+mn-lt"/>
          <a:ea typeface="+mn-ea"/>
          <a:cs typeface="+mn-cs"/>
        </a:defRPr>
      </a:lvl8pPr>
      <a:lvl9pPr marL="2185416" algn="l" defTabSz="546354" rtl="0" eaLnBrk="1" latinLnBrk="0" hangingPunct="1">
        <a:defRPr sz="10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3B5B074-9E92-1646-A472-1DE660932E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607299" cy="4097339"/>
          </a:xfrm>
          <a:prstGeom prst="rect">
            <a:avLst/>
          </a:prstGeom>
        </p:spPr>
      </p:pic>
      <p:sp>
        <p:nvSpPr>
          <p:cNvPr id="2" name="文本框 12">
            <a:extLst>
              <a:ext uri="{FF2B5EF4-FFF2-40B4-BE49-F238E27FC236}">
                <a16:creationId xmlns:a16="http://schemas.microsoft.com/office/drawing/2014/main" id="{C02820BE-5FB9-D47C-EA4F-5DFA45C22D84}"/>
              </a:ext>
            </a:extLst>
          </p:cNvPr>
          <p:cNvSpPr txBox="1"/>
          <p:nvPr/>
        </p:nvSpPr>
        <p:spPr>
          <a:xfrm>
            <a:off x="0" y="98612"/>
            <a:ext cx="2008094" cy="2462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Code For </a:t>
            </a:r>
            <a:r>
              <a:rPr lang="en-US" altLang="zh-CN" sz="10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Better_</a:t>
            </a:r>
            <a:r>
              <a:rPr lang="en-US" altLang="zh-CN" sz="1000" b="1" dirty="0" err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Hackthon</a:t>
            </a:r>
            <a:endParaRPr lang="en-US" altLang="zh-CN" sz="1000" b="1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AutoShape 2" descr="segmentfault">
            <a:extLst>
              <a:ext uri="{FF2B5EF4-FFF2-40B4-BE49-F238E27FC236}">
                <a16:creationId xmlns:a16="http://schemas.microsoft.com/office/drawing/2014/main" id="{581B21C2-672F-2307-9508-0E2618BB5A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51250" y="1895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BC113666-0CA6-E2AA-E375-30EED59ED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486" y="131667"/>
            <a:ext cx="990600" cy="18010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1BE6C5E-9C7F-E530-D1FC-6BC068D67B09}"/>
              </a:ext>
            </a:extLst>
          </p:cNvPr>
          <p:cNvSpPr/>
          <p:nvPr/>
        </p:nvSpPr>
        <p:spPr>
          <a:xfrm>
            <a:off x="0" y="1116105"/>
            <a:ext cx="7607300" cy="1976717"/>
          </a:xfrm>
          <a:prstGeom prst="rect">
            <a:avLst/>
          </a:prstGeom>
          <a:solidFill>
            <a:schemeClr val="bg1">
              <a:alpha val="951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F6D278-8F77-1852-8A44-E5F363ED8898}"/>
              </a:ext>
            </a:extLst>
          </p:cNvPr>
          <p:cNvSpPr txBox="1"/>
          <p:nvPr/>
        </p:nvSpPr>
        <p:spPr>
          <a:xfrm>
            <a:off x="360000" y="1624233"/>
            <a:ext cx="6864059" cy="84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通过谷歌Tensorflow 实现互联网适老化的无障碍设计</a:t>
            </a:r>
            <a:endParaRPr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/>
          </a:p>
          <a:p>
            <a:pPr algn="ctr"/>
            <a:r>
              <a:rPr lang="zh-CN" altLang="en-US" sz="1600" b="1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基于带娃老人 婴幼发育达标咨询 的NLP场景</a:t>
            </a:r>
          </a:p>
        </p:txBody>
      </p:sp>
    </p:spTree>
    <p:extLst>
      <p:ext uri="{BB962C8B-B14F-4D97-AF65-F5344CB8AC3E}">
        <p14:creationId xmlns:p14="http://schemas.microsoft.com/office/powerpoint/2010/main" val="347964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E7A4F8F5-E4A5-B94D-BDD9-0E6A9533A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5317" r="30264"/>
          <a:stretch/>
        </p:blipFill>
        <p:spPr>
          <a:xfrm>
            <a:off x="2909177" y="0"/>
            <a:ext cx="4698123" cy="4087709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9A6A1EED-C066-C847-9D15-7DA11F44F896}"/>
              </a:ext>
            </a:extLst>
          </p:cNvPr>
          <p:cNvSpPr/>
          <p:nvPr/>
        </p:nvSpPr>
        <p:spPr>
          <a:xfrm>
            <a:off x="0" y="12148"/>
            <a:ext cx="7607300" cy="4087710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100000">
                <a:srgbClr val="FEB811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C412600-CDC3-3D40-9DDB-9F44374F7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3232" r="7811" b="41550"/>
          <a:stretch/>
        </p:blipFill>
        <p:spPr>
          <a:xfrm>
            <a:off x="0" y="-12149"/>
            <a:ext cx="4613516" cy="409308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B8B9E21E-EEA1-78FE-CBB5-8887EBD2D787}"/>
              </a:ext>
            </a:extLst>
          </p:cNvPr>
          <p:cNvSpPr/>
          <p:nvPr/>
        </p:nvSpPr>
        <p:spPr>
          <a:xfrm>
            <a:off x="2951750" y="1647571"/>
            <a:ext cx="1702407" cy="1613985"/>
          </a:xfrm>
          <a:prstGeom prst="ellipse">
            <a:avLst/>
          </a:prstGeom>
          <a:gradFill>
            <a:gsLst>
              <a:gs pos="52000">
                <a:srgbClr val="FECC0F"/>
              </a:gs>
              <a:gs pos="100000">
                <a:srgbClr val="FEB811"/>
              </a:gs>
              <a:gs pos="4000">
                <a:srgbClr val="FCDF31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TsangerXuanSanM W05" panose="02020400000000000000" pitchFamily="18" charset="-122"/>
              <a:ea typeface="TsangerXuanSanM W05" panose="02020400000000000000" pitchFamily="18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4EF0A64-6C5D-EEC6-468C-5AA7CB317541}"/>
              </a:ext>
            </a:extLst>
          </p:cNvPr>
          <p:cNvSpPr/>
          <p:nvPr/>
        </p:nvSpPr>
        <p:spPr>
          <a:xfrm>
            <a:off x="2823394" y="1525882"/>
            <a:ext cx="1959119" cy="1857363"/>
          </a:xfrm>
          <a:prstGeom prst="ellipse">
            <a:avLst/>
          </a:prstGeom>
          <a:noFill/>
          <a:ln w="12700">
            <a:gradFill flip="none" rotWithShape="1">
              <a:gsLst>
                <a:gs pos="50000">
                  <a:srgbClr val="FBC021"/>
                </a:gs>
                <a:gs pos="1000">
                  <a:srgbClr val="FCDF31">
                    <a:alpha val="0"/>
                  </a:srgbClr>
                </a:gs>
                <a:gs pos="100000">
                  <a:srgbClr val="FAA111">
                    <a:alpha val="0"/>
                  </a:srgbClr>
                </a:gs>
              </a:gsLst>
              <a:lin ang="5400000" scaled="1"/>
              <a:tileRect/>
            </a:gradFill>
            <a:prstDash val="solid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TsangerXuanSanM W05" panose="02020400000000000000" pitchFamily="18" charset="-122"/>
              <a:ea typeface="TsangerXuanSanM W05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A1FB67-C45A-1835-F9D4-41F7A729A19F}"/>
              </a:ext>
            </a:extLst>
          </p:cNvPr>
          <p:cNvSpPr txBox="1"/>
          <p:nvPr/>
        </p:nvSpPr>
        <p:spPr>
          <a:xfrm>
            <a:off x="2965511" y="3306179"/>
            <a:ext cx="1702406" cy="3432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+mn-lt"/>
                <a:ea typeface="腾讯体 W7" panose="020C08030202040F0204" pitchFamily="34" charset="-122"/>
              </a:rPr>
              <a:t>带娃老人</a:t>
            </a:r>
          </a:p>
        </p:txBody>
      </p:sp>
      <p:sp>
        <p:nvSpPr>
          <p:cNvPr id="10" name="任意多边形: 形状 36">
            <a:extLst>
              <a:ext uri="{FF2B5EF4-FFF2-40B4-BE49-F238E27FC236}">
                <a16:creationId xmlns:a16="http://schemas.microsoft.com/office/drawing/2014/main" id="{575980D3-EBA1-97C8-31C0-C50989E21595}"/>
              </a:ext>
            </a:extLst>
          </p:cNvPr>
          <p:cNvSpPr/>
          <p:nvPr/>
        </p:nvSpPr>
        <p:spPr>
          <a:xfrm>
            <a:off x="821476" y="1845499"/>
            <a:ext cx="1638743" cy="358924"/>
          </a:xfrm>
          <a:custGeom>
            <a:avLst/>
            <a:gdLst>
              <a:gd name="connsiteX0" fmla="*/ 222647 w 1882140"/>
              <a:gd name="connsiteY0" fmla="*/ 0 h 528574"/>
              <a:gd name="connsiteX1" fmla="*/ 1659493 w 1882140"/>
              <a:gd name="connsiteY1" fmla="*/ 0 h 528574"/>
              <a:gd name="connsiteX2" fmla="*/ 1882140 w 1882140"/>
              <a:gd name="connsiteY2" fmla="*/ 222647 h 528574"/>
              <a:gd name="connsiteX3" fmla="*/ 1659493 w 1882140"/>
              <a:gd name="connsiteY3" fmla="*/ 445294 h 528574"/>
              <a:gd name="connsiteX4" fmla="*/ 1643476 w 1882140"/>
              <a:gd name="connsiteY4" fmla="*/ 445294 h 528574"/>
              <a:gd name="connsiteX5" fmla="*/ 1662987 w 1882140"/>
              <a:gd name="connsiteY5" fmla="*/ 528574 h 528574"/>
              <a:gd name="connsiteX6" fmla="*/ 1437382 w 1882140"/>
              <a:gd name="connsiteY6" fmla="*/ 445294 h 528574"/>
              <a:gd name="connsiteX7" fmla="*/ 222647 w 1882140"/>
              <a:gd name="connsiteY7" fmla="*/ 445294 h 528574"/>
              <a:gd name="connsiteX8" fmla="*/ 0 w 1882140"/>
              <a:gd name="connsiteY8" fmla="*/ 222647 h 528574"/>
              <a:gd name="connsiteX9" fmla="*/ 222647 w 1882140"/>
              <a:gd name="connsiteY9" fmla="*/ 0 h 52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2140" h="528574">
                <a:moveTo>
                  <a:pt x="222647" y="0"/>
                </a:moveTo>
                <a:lnTo>
                  <a:pt x="1659493" y="0"/>
                </a:lnTo>
                <a:cubicBezTo>
                  <a:pt x="1782458" y="0"/>
                  <a:pt x="1882140" y="99682"/>
                  <a:pt x="1882140" y="222647"/>
                </a:cubicBezTo>
                <a:cubicBezTo>
                  <a:pt x="1882140" y="345612"/>
                  <a:pt x="1782458" y="445294"/>
                  <a:pt x="1659493" y="445294"/>
                </a:cubicBezTo>
                <a:lnTo>
                  <a:pt x="1643476" y="445294"/>
                </a:lnTo>
                <a:lnTo>
                  <a:pt x="1662987" y="528574"/>
                </a:lnTo>
                <a:lnTo>
                  <a:pt x="1437382" y="445294"/>
                </a:lnTo>
                <a:lnTo>
                  <a:pt x="222647" y="445294"/>
                </a:lnTo>
                <a:cubicBezTo>
                  <a:pt x="99682" y="445294"/>
                  <a:pt x="0" y="345612"/>
                  <a:pt x="0" y="222647"/>
                </a:cubicBezTo>
                <a:cubicBezTo>
                  <a:pt x="0" y="99682"/>
                  <a:pt x="99682" y="0"/>
                  <a:pt x="222647" y="0"/>
                </a:cubicBez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720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ea typeface="腾讯体 W7" panose="020C08030202040F0204" pitchFamily="34" charset="-122"/>
              </a:rPr>
              <a:t>请不起保姆育儿嫂</a:t>
            </a:r>
          </a:p>
        </p:txBody>
      </p:sp>
      <p:sp>
        <p:nvSpPr>
          <p:cNvPr id="11" name="任意多边形: 形状 37">
            <a:extLst>
              <a:ext uri="{FF2B5EF4-FFF2-40B4-BE49-F238E27FC236}">
                <a16:creationId xmlns:a16="http://schemas.microsoft.com/office/drawing/2014/main" id="{C8B33E39-EC44-0426-A890-E5CE7FCEC681}"/>
              </a:ext>
            </a:extLst>
          </p:cNvPr>
          <p:cNvSpPr/>
          <p:nvPr/>
        </p:nvSpPr>
        <p:spPr>
          <a:xfrm>
            <a:off x="798518" y="2480130"/>
            <a:ext cx="1769224" cy="321706"/>
          </a:xfrm>
          <a:custGeom>
            <a:avLst/>
            <a:gdLst>
              <a:gd name="connsiteX0" fmla="*/ 222647 w 1882140"/>
              <a:gd name="connsiteY0" fmla="*/ 0 h 528574"/>
              <a:gd name="connsiteX1" fmla="*/ 1659493 w 1882140"/>
              <a:gd name="connsiteY1" fmla="*/ 0 h 528574"/>
              <a:gd name="connsiteX2" fmla="*/ 1882140 w 1882140"/>
              <a:gd name="connsiteY2" fmla="*/ 222647 h 528574"/>
              <a:gd name="connsiteX3" fmla="*/ 1659493 w 1882140"/>
              <a:gd name="connsiteY3" fmla="*/ 445294 h 528574"/>
              <a:gd name="connsiteX4" fmla="*/ 1643476 w 1882140"/>
              <a:gd name="connsiteY4" fmla="*/ 445294 h 528574"/>
              <a:gd name="connsiteX5" fmla="*/ 1662987 w 1882140"/>
              <a:gd name="connsiteY5" fmla="*/ 528574 h 528574"/>
              <a:gd name="connsiteX6" fmla="*/ 1437382 w 1882140"/>
              <a:gd name="connsiteY6" fmla="*/ 445294 h 528574"/>
              <a:gd name="connsiteX7" fmla="*/ 222647 w 1882140"/>
              <a:gd name="connsiteY7" fmla="*/ 445294 h 528574"/>
              <a:gd name="connsiteX8" fmla="*/ 0 w 1882140"/>
              <a:gd name="connsiteY8" fmla="*/ 222647 h 528574"/>
              <a:gd name="connsiteX9" fmla="*/ 222647 w 1882140"/>
              <a:gd name="connsiteY9" fmla="*/ 0 h 52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2140" h="528574">
                <a:moveTo>
                  <a:pt x="222647" y="0"/>
                </a:moveTo>
                <a:lnTo>
                  <a:pt x="1659493" y="0"/>
                </a:lnTo>
                <a:cubicBezTo>
                  <a:pt x="1782458" y="0"/>
                  <a:pt x="1882140" y="99682"/>
                  <a:pt x="1882140" y="222647"/>
                </a:cubicBezTo>
                <a:cubicBezTo>
                  <a:pt x="1882140" y="345612"/>
                  <a:pt x="1782458" y="445294"/>
                  <a:pt x="1659493" y="445294"/>
                </a:cubicBezTo>
                <a:lnTo>
                  <a:pt x="1643476" y="445294"/>
                </a:lnTo>
                <a:lnTo>
                  <a:pt x="1662987" y="528574"/>
                </a:lnTo>
                <a:lnTo>
                  <a:pt x="1437382" y="445294"/>
                </a:lnTo>
                <a:lnTo>
                  <a:pt x="222647" y="445294"/>
                </a:lnTo>
                <a:cubicBezTo>
                  <a:pt x="99682" y="445294"/>
                  <a:pt x="0" y="345612"/>
                  <a:pt x="0" y="222647"/>
                </a:cubicBezTo>
                <a:cubicBezTo>
                  <a:pt x="0" y="99682"/>
                  <a:pt x="99682" y="0"/>
                  <a:pt x="222647" y="0"/>
                </a:cubicBez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72000" rtlCol="0" anchor="ctr">
            <a:noAutofit/>
          </a:bodyPr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sangerXuanSanM W04" panose="02020400000000000000" pitchFamily="18" charset="-122"/>
              <a:ea typeface="TsangerXuanSanM W04" panose="02020400000000000000" pitchFamily="18" charset="-122"/>
            </a:endParaRPr>
          </a:p>
        </p:txBody>
      </p:sp>
      <p:sp>
        <p:nvSpPr>
          <p:cNvPr id="12" name="任意多边形: 形状 38">
            <a:extLst>
              <a:ext uri="{FF2B5EF4-FFF2-40B4-BE49-F238E27FC236}">
                <a16:creationId xmlns:a16="http://schemas.microsoft.com/office/drawing/2014/main" id="{BA1BB137-A5C4-9AD7-B023-EFFE1EF33E9A}"/>
              </a:ext>
            </a:extLst>
          </p:cNvPr>
          <p:cNvSpPr/>
          <p:nvPr/>
        </p:nvSpPr>
        <p:spPr>
          <a:xfrm>
            <a:off x="1092832" y="1211384"/>
            <a:ext cx="1562833" cy="355418"/>
          </a:xfrm>
          <a:custGeom>
            <a:avLst/>
            <a:gdLst>
              <a:gd name="connsiteX0" fmla="*/ 222647 w 1882140"/>
              <a:gd name="connsiteY0" fmla="*/ 0 h 528574"/>
              <a:gd name="connsiteX1" fmla="*/ 1659493 w 1882140"/>
              <a:gd name="connsiteY1" fmla="*/ 0 h 528574"/>
              <a:gd name="connsiteX2" fmla="*/ 1882140 w 1882140"/>
              <a:gd name="connsiteY2" fmla="*/ 222647 h 528574"/>
              <a:gd name="connsiteX3" fmla="*/ 1659493 w 1882140"/>
              <a:gd name="connsiteY3" fmla="*/ 445294 h 528574"/>
              <a:gd name="connsiteX4" fmla="*/ 1643476 w 1882140"/>
              <a:gd name="connsiteY4" fmla="*/ 445294 h 528574"/>
              <a:gd name="connsiteX5" fmla="*/ 1662987 w 1882140"/>
              <a:gd name="connsiteY5" fmla="*/ 528574 h 528574"/>
              <a:gd name="connsiteX6" fmla="*/ 1437382 w 1882140"/>
              <a:gd name="connsiteY6" fmla="*/ 445294 h 528574"/>
              <a:gd name="connsiteX7" fmla="*/ 222647 w 1882140"/>
              <a:gd name="connsiteY7" fmla="*/ 445294 h 528574"/>
              <a:gd name="connsiteX8" fmla="*/ 0 w 1882140"/>
              <a:gd name="connsiteY8" fmla="*/ 222647 h 528574"/>
              <a:gd name="connsiteX9" fmla="*/ 222647 w 1882140"/>
              <a:gd name="connsiteY9" fmla="*/ 0 h 52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2140" h="528574">
                <a:moveTo>
                  <a:pt x="222647" y="0"/>
                </a:moveTo>
                <a:lnTo>
                  <a:pt x="1659493" y="0"/>
                </a:lnTo>
                <a:cubicBezTo>
                  <a:pt x="1782458" y="0"/>
                  <a:pt x="1882140" y="99682"/>
                  <a:pt x="1882140" y="222647"/>
                </a:cubicBezTo>
                <a:cubicBezTo>
                  <a:pt x="1882140" y="345612"/>
                  <a:pt x="1782458" y="445294"/>
                  <a:pt x="1659493" y="445294"/>
                </a:cubicBezTo>
                <a:lnTo>
                  <a:pt x="1643476" y="445294"/>
                </a:lnTo>
                <a:lnTo>
                  <a:pt x="1662987" y="528574"/>
                </a:lnTo>
                <a:lnTo>
                  <a:pt x="1437382" y="445294"/>
                </a:lnTo>
                <a:lnTo>
                  <a:pt x="222647" y="445294"/>
                </a:lnTo>
                <a:cubicBezTo>
                  <a:pt x="99682" y="445294"/>
                  <a:pt x="0" y="345612"/>
                  <a:pt x="0" y="222647"/>
                </a:cubicBezTo>
                <a:cubicBezTo>
                  <a:pt x="0" y="99682"/>
                  <a:pt x="99682" y="0"/>
                  <a:pt x="222647" y="0"/>
                </a:cubicBez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7200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ea typeface="腾讯体 W7" panose="020C08030202040F0204" pitchFamily="34" charset="-122"/>
              </a:rPr>
              <a:t>儿媳双职工有房贷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337C474-365E-CF17-60A1-7364706EC216}"/>
              </a:ext>
            </a:extLst>
          </p:cNvPr>
          <p:cNvGrpSpPr/>
          <p:nvPr/>
        </p:nvGrpSpPr>
        <p:grpSpPr>
          <a:xfrm>
            <a:off x="4844101" y="1209232"/>
            <a:ext cx="2315681" cy="1640346"/>
            <a:chOff x="9148796" y="2388449"/>
            <a:chExt cx="2824891" cy="2439505"/>
          </a:xfrm>
        </p:grpSpPr>
        <p:sp>
          <p:nvSpPr>
            <p:cNvPr id="19" name="任意多边形: 形状 40">
              <a:extLst>
                <a:ext uri="{FF2B5EF4-FFF2-40B4-BE49-F238E27FC236}">
                  <a16:creationId xmlns:a16="http://schemas.microsoft.com/office/drawing/2014/main" id="{3BBFB97C-AA76-4556-A75B-407C247D9480}"/>
                </a:ext>
              </a:extLst>
            </p:cNvPr>
            <p:cNvSpPr/>
            <p:nvPr/>
          </p:nvSpPr>
          <p:spPr>
            <a:xfrm flipH="1">
              <a:off x="9376854" y="4272116"/>
              <a:ext cx="2596833" cy="555838"/>
            </a:xfrm>
            <a:custGeom>
              <a:avLst/>
              <a:gdLst>
                <a:gd name="connsiteX0" fmla="*/ 222647 w 1882140"/>
                <a:gd name="connsiteY0" fmla="*/ 0 h 528574"/>
                <a:gd name="connsiteX1" fmla="*/ 1659493 w 1882140"/>
                <a:gd name="connsiteY1" fmla="*/ 0 h 528574"/>
                <a:gd name="connsiteX2" fmla="*/ 1882140 w 1882140"/>
                <a:gd name="connsiteY2" fmla="*/ 222647 h 528574"/>
                <a:gd name="connsiteX3" fmla="*/ 1659493 w 1882140"/>
                <a:gd name="connsiteY3" fmla="*/ 445294 h 528574"/>
                <a:gd name="connsiteX4" fmla="*/ 1643476 w 1882140"/>
                <a:gd name="connsiteY4" fmla="*/ 445294 h 528574"/>
                <a:gd name="connsiteX5" fmla="*/ 1662987 w 1882140"/>
                <a:gd name="connsiteY5" fmla="*/ 528574 h 528574"/>
                <a:gd name="connsiteX6" fmla="*/ 1437382 w 1882140"/>
                <a:gd name="connsiteY6" fmla="*/ 445294 h 528574"/>
                <a:gd name="connsiteX7" fmla="*/ 222647 w 1882140"/>
                <a:gd name="connsiteY7" fmla="*/ 445294 h 528574"/>
                <a:gd name="connsiteX8" fmla="*/ 0 w 1882140"/>
                <a:gd name="connsiteY8" fmla="*/ 222647 h 528574"/>
                <a:gd name="connsiteX9" fmla="*/ 222647 w 1882140"/>
                <a:gd name="connsiteY9" fmla="*/ 0 h 52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140" h="528574">
                  <a:moveTo>
                    <a:pt x="222647" y="0"/>
                  </a:moveTo>
                  <a:lnTo>
                    <a:pt x="1659493" y="0"/>
                  </a:lnTo>
                  <a:cubicBezTo>
                    <a:pt x="1782458" y="0"/>
                    <a:pt x="1882140" y="99682"/>
                    <a:pt x="1882140" y="222647"/>
                  </a:cubicBezTo>
                  <a:cubicBezTo>
                    <a:pt x="1882140" y="345612"/>
                    <a:pt x="1782458" y="445294"/>
                    <a:pt x="1659493" y="445294"/>
                  </a:cubicBezTo>
                  <a:lnTo>
                    <a:pt x="1643476" y="445294"/>
                  </a:lnTo>
                  <a:lnTo>
                    <a:pt x="1662987" y="528574"/>
                  </a:lnTo>
                  <a:lnTo>
                    <a:pt x="1437382" y="445294"/>
                  </a:lnTo>
                  <a:lnTo>
                    <a:pt x="222647" y="445294"/>
                  </a:lnTo>
                  <a:cubicBezTo>
                    <a:pt x="99682" y="445294"/>
                    <a:pt x="0" y="345612"/>
                    <a:pt x="0" y="222647"/>
                  </a:cubicBezTo>
                  <a:cubicBezTo>
                    <a:pt x="0" y="99682"/>
                    <a:pt x="99682" y="0"/>
                    <a:pt x="222647" y="0"/>
                  </a:cubicBez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72000" rtlCol="0" anchor="ctr">
              <a:no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ea typeface="腾讯体 W7" panose="020C08030202040F0204" pitchFamily="34" charset="-122"/>
                </a:rPr>
                <a:t>热爱看萌娃、育儿视频内容</a:t>
              </a:r>
            </a:p>
          </p:txBody>
        </p:sp>
        <p:sp>
          <p:nvSpPr>
            <p:cNvPr id="20" name="任意多边形: 形状 41">
              <a:extLst>
                <a:ext uri="{FF2B5EF4-FFF2-40B4-BE49-F238E27FC236}">
                  <a16:creationId xmlns:a16="http://schemas.microsoft.com/office/drawing/2014/main" id="{EEA7D081-DF6D-97A3-712D-5856F6386603}"/>
                </a:ext>
              </a:extLst>
            </p:cNvPr>
            <p:cNvSpPr/>
            <p:nvPr/>
          </p:nvSpPr>
          <p:spPr>
            <a:xfrm flipH="1">
              <a:off x="9148796" y="2388449"/>
              <a:ext cx="2596832" cy="528574"/>
            </a:xfrm>
            <a:custGeom>
              <a:avLst/>
              <a:gdLst>
                <a:gd name="connsiteX0" fmla="*/ 222647 w 1882140"/>
                <a:gd name="connsiteY0" fmla="*/ 0 h 528574"/>
                <a:gd name="connsiteX1" fmla="*/ 1659493 w 1882140"/>
                <a:gd name="connsiteY1" fmla="*/ 0 h 528574"/>
                <a:gd name="connsiteX2" fmla="*/ 1882140 w 1882140"/>
                <a:gd name="connsiteY2" fmla="*/ 222647 h 528574"/>
                <a:gd name="connsiteX3" fmla="*/ 1659493 w 1882140"/>
                <a:gd name="connsiteY3" fmla="*/ 445294 h 528574"/>
                <a:gd name="connsiteX4" fmla="*/ 1643476 w 1882140"/>
                <a:gd name="connsiteY4" fmla="*/ 445294 h 528574"/>
                <a:gd name="connsiteX5" fmla="*/ 1662987 w 1882140"/>
                <a:gd name="connsiteY5" fmla="*/ 528574 h 528574"/>
                <a:gd name="connsiteX6" fmla="*/ 1437382 w 1882140"/>
                <a:gd name="connsiteY6" fmla="*/ 445294 h 528574"/>
                <a:gd name="connsiteX7" fmla="*/ 222647 w 1882140"/>
                <a:gd name="connsiteY7" fmla="*/ 445294 h 528574"/>
                <a:gd name="connsiteX8" fmla="*/ 0 w 1882140"/>
                <a:gd name="connsiteY8" fmla="*/ 222647 h 528574"/>
                <a:gd name="connsiteX9" fmla="*/ 222647 w 1882140"/>
                <a:gd name="connsiteY9" fmla="*/ 0 h 52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2140" h="528574">
                  <a:moveTo>
                    <a:pt x="222647" y="0"/>
                  </a:moveTo>
                  <a:lnTo>
                    <a:pt x="1659493" y="0"/>
                  </a:lnTo>
                  <a:cubicBezTo>
                    <a:pt x="1782458" y="0"/>
                    <a:pt x="1882140" y="99682"/>
                    <a:pt x="1882140" y="222647"/>
                  </a:cubicBezTo>
                  <a:cubicBezTo>
                    <a:pt x="1882140" y="345612"/>
                    <a:pt x="1782458" y="445294"/>
                    <a:pt x="1659493" y="445294"/>
                  </a:cubicBezTo>
                  <a:lnTo>
                    <a:pt x="1643476" y="445294"/>
                  </a:lnTo>
                  <a:lnTo>
                    <a:pt x="1662987" y="528574"/>
                  </a:lnTo>
                  <a:lnTo>
                    <a:pt x="1437382" y="445294"/>
                  </a:lnTo>
                  <a:lnTo>
                    <a:pt x="222647" y="445294"/>
                  </a:lnTo>
                  <a:cubicBezTo>
                    <a:pt x="99682" y="445294"/>
                    <a:pt x="0" y="345612"/>
                    <a:pt x="0" y="222647"/>
                  </a:cubicBezTo>
                  <a:cubicBezTo>
                    <a:pt x="0" y="99682"/>
                    <a:pt x="99682" y="0"/>
                    <a:pt x="222647" y="0"/>
                  </a:cubicBez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72000" rtlCol="0" anchor="ctr">
              <a:no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ea typeface="腾讯体 W7" panose="020C08030202040F0204" pitchFamily="34" charset="-122"/>
                </a:rPr>
                <a:t>手机抖音等短视频主力用户</a:t>
              </a:r>
            </a:p>
          </p:txBody>
        </p:sp>
      </p:grpSp>
      <p:sp>
        <p:nvSpPr>
          <p:cNvPr id="14" name="任意多边形: 形状 92">
            <a:extLst>
              <a:ext uri="{FF2B5EF4-FFF2-40B4-BE49-F238E27FC236}">
                <a16:creationId xmlns:a16="http://schemas.microsoft.com/office/drawing/2014/main" id="{825C8900-4C44-1EE2-AA75-652D8DC78B10}"/>
              </a:ext>
            </a:extLst>
          </p:cNvPr>
          <p:cNvSpPr/>
          <p:nvPr/>
        </p:nvSpPr>
        <p:spPr>
          <a:xfrm>
            <a:off x="2420242" y="559611"/>
            <a:ext cx="2610807" cy="546016"/>
          </a:xfrm>
          <a:custGeom>
            <a:avLst/>
            <a:gdLst>
              <a:gd name="connsiteX0" fmla="*/ 0 w 2731417"/>
              <a:gd name="connsiteY0" fmla="*/ 256256 h 651714"/>
              <a:gd name="connsiteX1" fmla="*/ 0 w 2731417"/>
              <a:gd name="connsiteY1" fmla="*/ 256257 h 651714"/>
              <a:gd name="connsiteX2" fmla="*/ 0 w 2731417"/>
              <a:gd name="connsiteY2" fmla="*/ 256257 h 651714"/>
              <a:gd name="connsiteX3" fmla="*/ 256257 w 2731417"/>
              <a:gd name="connsiteY3" fmla="*/ 0 h 651714"/>
              <a:gd name="connsiteX4" fmla="*/ 2475160 w 2731417"/>
              <a:gd name="connsiteY4" fmla="*/ 0 h 651714"/>
              <a:gd name="connsiteX5" fmla="*/ 2731417 w 2731417"/>
              <a:gd name="connsiteY5" fmla="*/ 256257 h 651714"/>
              <a:gd name="connsiteX6" fmla="*/ 2731416 w 2731417"/>
              <a:gd name="connsiteY6" fmla="*/ 256257 h 651714"/>
              <a:gd name="connsiteX7" fmla="*/ 2475159 w 2731417"/>
              <a:gd name="connsiteY7" fmla="*/ 512514 h 651714"/>
              <a:gd name="connsiteX8" fmla="*/ 1511218 w 2731417"/>
              <a:gd name="connsiteY8" fmla="*/ 512514 h 651714"/>
              <a:gd name="connsiteX9" fmla="*/ 1365708 w 2731417"/>
              <a:gd name="connsiteY9" fmla="*/ 651714 h 651714"/>
              <a:gd name="connsiteX10" fmla="*/ 1220199 w 2731417"/>
              <a:gd name="connsiteY10" fmla="*/ 512513 h 651714"/>
              <a:gd name="connsiteX11" fmla="*/ 256257 w 2731417"/>
              <a:gd name="connsiteY11" fmla="*/ 512513 h 651714"/>
              <a:gd name="connsiteX12" fmla="*/ 20138 w 2731417"/>
              <a:gd name="connsiteY12" fmla="*/ 356003 h 651714"/>
              <a:gd name="connsiteX13" fmla="*/ 0 w 2731417"/>
              <a:gd name="connsiteY13" fmla="*/ 256257 h 651714"/>
              <a:gd name="connsiteX14" fmla="*/ 20138 w 2731417"/>
              <a:gd name="connsiteY14" fmla="*/ 156510 h 651714"/>
              <a:gd name="connsiteX15" fmla="*/ 256257 w 2731417"/>
              <a:gd name="connsiteY15" fmla="*/ 0 h 65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31417" h="651714">
                <a:moveTo>
                  <a:pt x="0" y="256256"/>
                </a:moveTo>
                <a:lnTo>
                  <a:pt x="0" y="256257"/>
                </a:lnTo>
                <a:lnTo>
                  <a:pt x="0" y="256257"/>
                </a:lnTo>
                <a:close/>
                <a:moveTo>
                  <a:pt x="256257" y="0"/>
                </a:moveTo>
                <a:lnTo>
                  <a:pt x="2475160" y="0"/>
                </a:lnTo>
                <a:cubicBezTo>
                  <a:pt x="2616687" y="0"/>
                  <a:pt x="2731417" y="114730"/>
                  <a:pt x="2731417" y="256257"/>
                </a:cubicBezTo>
                <a:lnTo>
                  <a:pt x="2731416" y="256257"/>
                </a:lnTo>
                <a:cubicBezTo>
                  <a:pt x="2731416" y="397784"/>
                  <a:pt x="2616686" y="512514"/>
                  <a:pt x="2475159" y="512514"/>
                </a:cubicBezTo>
                <a:lnTo>
                  <a:pt x="1511218" y="512514"/>
                </a:lnTo>
                <a:lnTo>
                  <a:pt x="1365708" y="651714"/>
                </a:lnTo>
                <a:lnTo>
                  <a:pt x="1220199" y="512513"/>
                </a:lnTo>
                <a:lnTo>
                  <a:pt x="256257" y="512513"/>
                </a:lnTo>
                <a:cubicBezTo>
                  <a:pt x="150112" y="512513"/>
                  <a:pt x="59040" y="447977"/>
                  <a:pt x="20138" y="356003"/>
                </a:cubicBezTo>
                <a:lnTo>
                  <a:pt x="0" y="256257"/>
                </a:lnTo>
                <a:lnTo>
                  <a:pt x="20138" y="156510"/>
                </a:lnTo>
                <a:cubicBezTo>
                  <a:pt x="59040" y="64536"/>
                  <a:pt x="150112" y="0"/>
                  <a:pt x="256257" y="0"/>
                </a:cubicBezTo>
                <a:close/>
              </a:path>
            </a:pathLst>
          </a:custGeom>
          <a:gradFill flip="none" rotWithShape="1">
            <a:gsLst>
              <a:gs pos="52000">
                <a:srgbClr val="FECC0F"/>
              </a:gs>
              <a:gs pos="100000">
                <a:srgbClr val="FEB811"/>
              </a:gs>
              <a:gs pos="4000">
                <a:srgbClr val="FCDF3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ea typeface="腾讯体 W7" panose="020C08030202040F0204" pitchFamily="34" charset="-122"/>
              </a:rPr>
              <a:t>中国</a:t>
            </a:r>
            <a:r>
              <a:rPr lang="en-US" altLang="zh-CN" sz="1600" b="1" dirty="0">
                <a:ea typeface="腾讯体 W7" panose="020C08030202040F0204" pitchFamily="34" charset="-122"/>
              </a:rPr>
              <a:t>80%</a:t>
            </a:r>
            <a:r>
              <a:rPr lang="zh-CN" altLang="en-US" sz="1600" b="1" dirty="0">
                <a:ea typeface="腾讯体 W7" panose="020C08030202040F0204" pitchFamily="34" charset="-122"/>
              </a:rPr>
              <a:t>人口出生后的功臣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267AD36-BF85-5FB0-7988-014A796424DF}"/>
              </a:ext>
            </a:extLst>
          </p:cNvPr>
          <p:cNvSpPr/>
          <p:nvPr/>
        </p:nvSpPr>
        <p:spPr>
          <a:xfrm>
            <a:off x="2088732" y="844157"/>
            <a:ext cx="3563576" cy="2431437"/>
          </a:xfrm>
          <a:prstGeom prst="ellipse">
            <a:avLst/>
          </a:prstGeom>
          <a:blipFill dpi="0"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6842" l="9488" r="89564">
                          <a14:foregroundMark x1="37761" y1="82895" x2="48197" y2="92632"/>
                          <a14:foregroundMark x1="48197" y1="92632" x2="58065" y2="84474"/>
                          <a14:foregroundMark x1="58065" y1="84474" x2="58824" y2="82895"/>
                          <a14:foregroundMark x1="37002" y1="91316" x2="46110" y2="97632"/>
                          <a14:foregroundMark x1="46110" y1="97632" x2="56357" y2="97895"/>
                          <a14:foregroundMark x1="56357" y1="97895" x2="65655" y2="95789"/>
                          <a14:foregroundMark x1="65655" y1="95789" x2="65655" y2="95789"/>
                          <a14:foregroundMark x1="64896" y1="96842" x2="67173" y2="96579"/>
                        </a14:backgroundRemoval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1CCF86-0BA6-9CA5-25C0-A101DCC299D2}"/>
              </a:ext>
            </a:extLst>
          </p:cNvPr>
          <p:cNvSpPr txBox="1"/>
          <p:nvPr/>
        </p:nvSpPr>
        <p:spPr>
          <a:xfrm>
            <a:off x="850582" y="2454722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ea typeface="腾讯体 W7" panose="020C08030202040F0204" pitchFamily="34" charset="-122"/>
              </a:rPr>
              <a:t>抱孙养老替子女分忧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E2F407-9CCE-9FB7-ADC3-7C1C1D3CE1E7}"/>
              </a:ext>
            </a:extLst>
          </p:cNvPr>
          <p:cNvSpPr txBox="1"/>
          <p:nvPr/>
        </p:nvSpPr>
        <p:spPr>
          <a:xfrm>
            <a:off x="1266450" y="3325044"/>
            <a:ext cx="2658304" cy="47134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900">
                <a:solidFill>
                  <a:schemeClr val="tx1">
                    <a:alpha val="7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家庭</a:t>
            </a:r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存在老人帮带</a:t>
            </a:r>
            <a:r>
              <a:rPr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0-3</a:t>
            </a:r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岁婴孩</a:t>
            </a:r>
            <a:endParaRPr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中国教育学会</a:t>
            </a:r>
            <a:r>
              <a:rPr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年报告</a:t>
            </a:r>
          </a:p>
          <a:p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042040-DF68-93A9-7C61-7DF63378157B}"/>
              </a:ext>
            </a:extLst>
          </p:cNvPr>
          <p:cNvSpPr txBox="1"/>
          <p:nvPr/>
        </p:nvSpPr>
        <p:spPr>
          <a:xfrm>
            <a:off x="684016" y="3288112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腾讯体 W7" panose="020C08030202040F0204" pitchFamily="34" charset="-122"/>
              </a:rPr>
              <a:t>80%</a:t>
            </a:r>
            <a:endParaRPr lang="zh-CN" altLang="en-US" sz="2000" b="1" dirty="0">
              <a:ea typeface="腾讯体 W7" panose="020C08030202040F0204" pitchFamily="34" charset="-122"/>
            </a:endParaRPr>
          </a:p>
        </p:txBody>
      </p:sp>
      <p:sp>
        <p:nvSpPr>
          <p:cNvPr id="21" name="任意多边形: 形状 39">
            <a:extLst>
              <a:ext uri="{FF2B5EF4-FFF2-40B4-BE49-F238E27FC236}">
                <a16:creationId xmlns:a16="http://schemas.microsoft.com/office/drawing/2014/main" id="{AA372FE9-BE5F-18C2-7538-2BC35924E9E6}"/>
              </a:ext>
            </a:extLst>
          </p:cNvPr>
          <p:cNvSpPr/>
          <p:nvPr/>
        </p:nvSpPr>
        <p:spPr>
          <a:xfrm flipH="1">
            <a:off x="4975776" y="1848461"/>
            <a:ext cx="1943787" cy="355418"/>
          </a:xfrm>
          <a:custGeom>
            <a:avLst/>
            <a:gdLst>
              <a:gd name="connsiteX0" fmla="*/ 222647 w 1882140"/>
              <a:gd name="connsiteY0" fmla="*/ 0 h 528574"/>
              <a:gd name="connsiteX1" fmla="*/ 1659493 w 1882140"/>
              <a:gd name="connsiteY1" fmla="*/ 0 h 528574"/>
              <a:gd name="connsiteX2" fmla="*/ 1882140 w 1882140"/>
              <a:gd name="connsiteY2" fmla="*/ 222647 h 528574"/>
              <a:gd name="connsiteX3" fmla="*/ 1659493 w 1882140"/>
              <a:gd name="connsiteY3" fmla="*/ 445294 h 528574"/>
              <a:gd name="connsiteX4" fmla="*/ 1643476 w 1882140"/>
              <a:gd name="connsiteY4" fmla="*/ 445294 h 528574"/>
              <a:gd name="connsiteX5" fmla="*/ 1662987 w 1882140"/>
              <a:gd name="connsiteY5" fmla="*/ 528574 h 528574"/>
              <a:gd name="connsiteX6" fmla="*/ 1437382 w 1882140"/>
              <a:gd name="connsiteY6" fmla="*/ 445294 h 528574"/>
              <a:gd name="connsiteX7" fmla="*/ 222647 w 1882140"/>
              <a:gd name="connsiteY7" fmla="*/ 445294 h 528574"/>
              <a:gd name="connsiteX8" fmla="*/ 0 w 1882140"/>
              <a:gd name="connsiteY8" fmla="*/ 222647 h 528574"/>
              <a:gd name="connsiteX9" fmla="*/ 222647 w 1882140"/>
              <a:gd name="connsiteY9" fmla="*/ 0 h 52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2140" h="528574">
                <a:moveTo>
                  <a:pt x="222647" y="0"/>
                </a:moveTo>
                <a:lnTo>
                  <a:pt x="1659493" y="0"/>
                </a:lnTo>
                <a:cubicBezTo>
                  <a:pt x="1782458" y="0"/>
                  <a:pt x="1882140" y="99682"/>
                  <a:pt x="1882140" y="222647"/>
                </a:cubicBezTo>
                <a:cubicBezTo>
                  <a:pt x="1882140" y="345612"/>
                  <a:pt x="1782458" y="445294"/>
                  <a:pt x="1659493" y="445294"/>
                </a:cubicBezTo>
                <a:lnTo>
                  <a:pt x="1643476" y="445294"/>
                </a:lnTo>
                <a:lnTo>
                  <a:pt x="1662987" y="528574"/>
                </a:lnTo>
                <a:lnTo>
                  <a:pt x="1437382" y="445294"/>
                </a:lnTo>
                <a:lnTo>
                  <a:pt x="222647" y="445294"/>
                </a:lnTo>
                <a:cubicBezTo>
                  <a:pt x="99682" y="445294"/>
                  <a:pt x="0" y="345612"/>
                  <a:pt x="0" y="222647"/>
                </a:cubicBezTo>
                <a:cubicBezTo>
                  <a:pt x="0" y="99682"/>
                  <a:pt x="99682" y="0"/>
                  <a:pt x="222647" y="0"/>
                </a:cubicBez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72000" rtlCol="0" anchor="ctr">
            <a:no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ea typeface="腾讯体 W7" panose="020C08030202040F0204" pitchFamily="34" charset="-122"/>
              </a:rPr>
              <a:t>65-70</a:t>
            </a:r>
            <a:r>
              <a:rPr lang="zh-CN" altLang="en-US" sz="1200" dirty="0">
                <a:solidFill>
                  <a:schemeClr val="tx1"/>
                </a:solidFill>
                <a:ea typeface="腾讯体 W7" panose="020C08030202040F0204" pitchFamily="34" charset="-122"/>
              </a:rPr>
              <a:t>后多数小学文化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13C818-527D-E2BE-FAE7-75FAC740B256}"/>
              </a:ext>
            </a:extLst>
          </p:cNvPr>
          <p:cNvSpPr txBox="1"/>
          <p:nvPr/>
        </p:nvSpPr>
        <p:spPr>
          <a:xfrm>
            <a:off x="4907678" y="3285697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腾讯体 W7" panose="020C08030202040F0204" pitchFamily="34" charset="-122"/>
              </a:rPr>
              <a:t>41.8%</a:t>
            </a:r>
            <a:endParaRPr lang="zh-CN" altLang="en-US" sz="2000" b="1" dirty="0">
              <a:ea typeface="腾讯体 W7" panose="020C08030202040F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A30084-57EA-2108-501D-83A6E2D32C76}"/>
              </a:ext>
            </a:extLst>
          </p:cNvPr>
          <p:cNvSpPr txBox="1"/>
          <p:nvPr/>
        </p:nvSpPr>
        <p:spPr>
          <a:xfrm>
            <a:off x="5723586" y="3340206"/>
            <a:ext cx="2658304" cy="2828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900">
                <a:solidFill>
                  <a:schemeClr val="tx1">
                    <a:alpha val="7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银发上网浏览育儿内容比例</a:t>
            </a:r>
            <a:endParaRPr lang="en-US" altLang="zh-CN" sz="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中国社科院</a:t>
            </a:r>
            <a:r>
              <a:rPr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腾讯</a:t>
            </a:r>
            <a:r>
              <a:rPr lang="en-US" altLang="zh-CN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lang="zh-CN" altLang="en-US" sz="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年报告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4C5DB1-969E-8F7E-28D5-4C62A64F96CA}"/>
              </a:ext>
            </a:extLst>
          </p:cNvPr>
          <p:cNvSpPr txBox="1"/>
          <p:nvPr/>
        </p:nvSpPr>
        <p:spPr>
          <a:xfrm>
            <a:off x="383791" y="144632"/>
            <a:ext cx="2085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社会背景</a:t>
            </a:r>
          </a:p>
        </p:txBody>
      </p:sp>
      <p:sp>
        <p:nvSpPr>
          <p:cNvPr id="27" name="文本框 12">
            <a:extLst>
              <a:ext uri="{FF2B5EF4-FFF2-40B4-BE49-F238E27FC236}">
                <a16:creationId xmlns:a16="http://schemas.microsoft.com/office/drawing/2014/main" id="{659E5824-4078-C52B-29FD-72F6F497FED4}"/>
              </a:ext>
            </a:extLst>
          </p:cNvPr>
          <p:cNvSpPr txBox="1"/>
          <p:nvPr/>
        </p:nvSpPr>
        <p:spPr>
          <a:xfrm>
            <a:off x="5512151" y="91657"/>
            <a:ext cx="2008094" cy="2462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Code For </a:t>
            </a:r>
            <a:r>
              <a:rPr lang="en-US" altLang="zh-CN" sz="10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Better_</a:t>
            </a:r>
            <a:r>
              <a:rPr lang="en-US" altLang="zh-CN" sz="1000" b="1" dirty="0" err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Hackthon</a:t>
            </a:r>
            <a:endParaRPr lang="en-US" altLang="zh-CN" sz="1000" b="1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CC9D3A2-3199-2EF1-B1D6-B4684C26F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33" y="231558"/>
            <a:ext cx="233314" cy="233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624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071572B-A69B-54A4-1EB8-96E6632D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74045" y="0"/>
            <a:ext cx="6533255" cy="409733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E5F8294-1718-E443-A48E-AD6B2F9A808A}"/>
              </a:ext>
            </a:extLst>
          </p:cNvPr>
          <p:cNvSpPr/>
          <p:nvPr/>
        </p:nvSpPr>
        <p:spPr>
          <a:xfrm>
            <a:off x="0" y="1"/>
            <a:ext cx="6290777" cy="4097337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100000">
                <a:srgbClr val="FEB811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44031-0657-ED33-B8F3-B1EF9BFC786E}"/>
              </a:ext>
            </a:extLst>
          </p:cNvPr>
          <p:cNvSpPr txBox="1"/>
          <p:nvPr/>
        </p:nvSpPr>
        <p:spPr>
          <a:xfrm>
            <a:off x="400183" y="137823"/>
            <a:ext cx="2085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需求深度洞察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EA907CF-DD14-260B-DA3E-9AD3AFFDEF52}"/>
              </a:ext>
            </a:extLst>
          </p:cNvPr>
          <p:cNvGrpSpPr/>
          <p:nvPr/>
        </p:nvGrpSpPr>
        <p:grpSpPr>
          <a:xfrm>
            <a:off x="689223" y="675755"/>
            <a:ext cx="3357177" cy="2539361"/>
            <a:chOff x="350823" y="562029"/>
            <a:chExt cx="2615651" cy="23644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7AE482-BCD8-35B7-2F6D-1C7E6D48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824" y="562029"/>
              <a:ext cx="2615650" cy="114677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75C9D87-8314-6503-7FE0-396895CD1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823" y="1738495"/>
              <a:ext cx="587121" cy="1174241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BE6F1B9-19F0-613C-D621-076F5F57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9089" y="1738495"/>
              <a:ext cx="587121" cy="117424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5CE0DF3-938F-E3E5-290B-18284A28F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7355" y="1752230"/>
              <a:ext cx="587121" cy="117424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A478D82-E315-CB6E-60A1-5793CD813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9352" y="1752230"/>
              <a:ext cx="587121" cy="1174242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55089CD-12EC-7A79-9BB4-01E4C824B9C1}"/>
              </a:ext>
            </a:extLst>
          </p:cNvPr>
          <p:cNvSpPr txBox="1"/>
          <p:nvPr/>
        </p:nvSpPr>
        <p:spPr>
          <a:xfrm>
            <a:off x="498247" y="336447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“宝宝发育达标咨询”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是带娃老人的热点需求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也是老人带孩子质量的 “系统杠杆解”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12">
            <a:extLst>
              <a:ext uri="{FF2B5EF4-FFF2-40B4-BE49-F238E27FC236}">
                <a16:creationId xmlns:a16="http://schemas.microsoft.com/office/drawing/2014/main" id="{329AF5B2-B6C7-FFA8-747D-79B75235D75B}"/>
              </a:ext>
            </a:extLst>
          </p:cNvPr>
          <p:cNvSpPr txBox="1"/>
          <p:nvPr/>
        </p:nvSpPr>
        <p:spPr>
          <a:xfrm>
            <a:off x="5512151" y="91657"/>
            <a:ext cx="2008094" cy="2462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Code For </a:t>
            </a:r>
            <a:r>
              <a:rPr lang="en-US" altLang="zh-CN" sz="10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Better_</a:t>
            </a:r>
            <a:r>
              <a:rPr lang="en-US" altLang="zh-CN" sz="1000" b="1" dirty="0" err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Hackthon</a:t>
            </a:r>
            <a:endParaRPr lang="en-US" altLang="zh-CN" sz="1000" b="1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CB242C4-63EC-335C-7916-EDB219626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33" y="231558"/>
            <a:ext cx="233314" cy="233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5178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A946A-1041-B64F-8297-AFA51483C0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0499" y="0"/>
            <a:ext cx="6037117" cy="41052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55049CB-9BDC-2443-8DF1-5C3221D63BE3}"/>
              </a:ext>
            </a:extLst>
          </p:cNvPr>
          <p:cNvSpPr/>
          <p:nvPr/>
        </p:nvSpPr>
        <p:spPr>
          <a:xfrm>
            <a:off x="0" y="-10103"/>
            <a:ext cx="7607300" cy="4107441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100000">
                <a:srgbClr val="FEB811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D8B3C12-2BB1-B04F-BA8E-1290CB0D58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100000" l="0" r="89917">
                        <a14:foregroundMark x1="555" y1="67327" x2="5088" y2="73432"/>
                        <a14:foregroundMark x1="5088" y1="73432" x2="14616" y2="76073"/>
                        <a14:foregroundMark x1="14616" y1="76073" x2="19704" y2="76238"/>
                        <a14:foregroundMark x1="19704" y1="76238" x2="29047" y2="73927"/>
                        <a14:foregroundMark x1="29047" y1="73927" x2="38113" y2="67657"/>
                        <a14:foregroundMark x1="38113" y1="67657" x2="53377" y2="66172"/>
                        <a14:foregroundMark x1="53377" y1="66172" x2="57447" y2="73432"/>
                        <a14:foregroundMark x1="57447" y1="73432" x2="61517" y2="77063"/>
                        <a14:foregroundMark x1="61517" y1="77063" x2="58094" y2="91089"/>
                        <a14:foregroundMark x1="58094" y1="91089" x2="43848" y2="95380"/>
                        <a14:foregroundMark x1="43848" y1="95380" x2="26364" y2="89934"/>
                        <a14:foregroundMark x1="26364" y1="89934" x2="20074" y2="94389"/>
                        <a14:foregroundMark x1="20074" y1="94389" x2="7956" y2="94224"/>
                        <a14:foregroundMark x1="7956" y1="94224" x2="3608" y2="90099"/>
                        <a14:foregroundMark x1="3608" y1="90099" x2="2128" y2="74917"/>
                        <a14:foregroundMark x1="0" y1="72772" x2="2035" y2="74752"/>
                        <a14:foregroundMark x1="50046" y1="99340" x2="48659" y2="99835"/>
                        <a14:foregroundMark x1="50139" y1="99340" x2="54764" y2="95875"/>
                        <a14:foregroundMark x1="54764" y1="95875" x2="58187" y2="90429"/>
                        <a14:foregroundMark x1="58187" y1="90429" x2="59297" y2="84818"/>
                        <a14:foregroundMark x1="10823" y1="91089" x2="21739" y2="80363"/>
                        <a14:foregroundMark x1="0" y1="72772" x2="13414" y2="78878"/>
                        <a14:foregroundMark x1="0" y1="87789" x2="3885" y2="90429"/>
                        <a14:foregroundMark x1="22664" y1="93399" x2="12396" y2="99835"/>
                        <a14:foregroundMark x1="740" y1="66337" x2="14616" y2="74422"/>
                        <a14:foregroundMark x1="14616" y1="74422" x2="21554" y2="75578"/>
                        <a14:foregroundMark x1="10268" y1="71617" x2="12488" y2="72277"/>
                        <a14:foregroundMark x1="17299" y1="73927" x2="19519" y2="74917"/>
                        <a14:foregroundMark x1="63090" y1="74092" x2="66050" y2="71122"/>
                        <a14:foregroundMark x1="65772" y1="70627" x2="76503" y2="57096"/>
                        <a14:foregroundMark x1="76226" y1="55611" x2="76688" y2="55116"/>
                        <a14:foregroundMark x1="76781" y1="56601" x2="76411" y2="54785"/>
                        <a14:foregroundMark x1="76133" y1="55281" x2="75671" y2="54125"/>
                        <a14:backgroundMark x1="31730" y1="53960" x2="54857" y2="46205"/>
                        <a14:backgroundMark x1="73737" y1="94366" x2="83965" y2="64588"/>
                        <a14:backgroundMark x1="83965" y1="64588" x2="84091" y2="53320"/>
                        <a14:backgroundMark x1="84091" y1="53320" x2="80051" y2="44668"/>
                        <a14:backgroundMark x1="80051" y1="44668" x2="74621" y2="40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316" y="1391449"/>
            <a:ext cx="4167648" cy="2733507"/>
          </a:xfrm>
          <a:prstGeom prst="rect">
            <a:avLst/>
          </a:prstGeom>
        </p:spPr>
      </p:pic>
      <p:sp>
        <p:nvSpPr>
          <p:cNvPr id="13" name="左大括号 12">
            <a:extLst>
              <a:ext uri="{FF2B5EF4-FFF2-40B4-BE49-F238E27FC236}">
                <a16:creationId xmlns:a16="http://schemas.microsoft.com/office/drawing/2014/main" id="{8BF65622-D5D4-8C4B-8657-488F37EF892C}"/>
              </a:ext>
            </a:extLst>
          </p:cNvPr>
          <p:cNvSpPr/>
          <p:nvPr/>
        </p:nvSpPr>
        <p:spPr>
          <a:xfrm>
            <a:off x="3101332" y="1053825"/>
            <a:ext cx="267255" cy="2583160"/>
          </a:xfrm>
          <a:prstGeom prst="leftBrace">
            <a:avLst>
              <a:gd name="adj1" fmla="val 93116"/>
              <a:gd name="adj2" fmla="val 54046"/>
            </a:avLst>
          </a:prstGeom>
          <a:gradFill flip="none" rotWithShape="1">
            <a:gsLst>
              <a:gs pos="100000">
                <a:srgbClr val="FCDF31">
                  <a:alpha val="0"/>
                </a:srgbClr>
              </a:gs>
              <a:gs pos="4000">
                <a:srgbClr val="FCDF31">
                  <a:alpha val="21000"/>
                </a:srgb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FAA111"/>
                </a:gs>
                <a:gs pos="100000">
                  <a:srgbClr val="FCDF31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solidFill>
                <a:prstClr val="black"/>
              </a:solidFill>
              <a:latin typeface="TsangerXuanSanM W05" panose="02020400000000000000" pitchFamily="18" charset="-122"/>
              <a:ea typeface="TsangerXuanSanM W05" panose="02020400000000000000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CEE170-AAC3-CF47-95B4-C1FC5CD40DD2}"/>
              </a:ext>
            </a:extLst>
          </p:cNvPr>
          <p:cNvSpPr txBox="1"/>
          <p:nvPr/>
        </p:nvSpPr>
        <p:spPr>
          <a:xfrm>
            <a:off x="5094618" y="1999242"/>
            <a:ext cx="1692588" cy="48077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400">
                <a:gradFill flip="none" rotWithShape="1">
                  <a:gsLst>
                    <a:gs pos="0">
                      <a:srgbClr val="FAA111"/>
                    </a:gs>
                    <a:gs pos="100000">
                      <a:srgbClr val="FEB81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>
              <a:lnSpc>
                <a:spcPts val="2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TsangerXuanSanM W04" panose="02020400000000000000" pitchFamily="18" charset="-122"/>
                <a:ea typeface="TsangerXuanSanM W04" panose="02020400000000000000" pitchFamily="18" charset="-122"/>
              </a:rPr>
              <a:t>😭</a:t>
            </a:r>
            <a:r>
              <a:rPr lang="zh-CN" altLang="en-US" sz="1000" b="1" dirty="0">
                <a:solidFill>
                  <a:schemeClr val="tx1"/>
                </a:solidFill>
                <a:latin typeface="TsangerXuanSanM W04" panose="02020400000000000000" pitchFamily="18" charset="-122"/>
                <a:ea typeface="TsangerXuanSanM W04" panose="02020400000000000000" pitchFamily="18" charset="-122"/>
              </a:rPr>
              <a:t>举例：普通话带方言音，也不是纯方言，有时混夹杂方言</a:t>
            </a:r>
            <a:endParaRPr lang="zh-CN" altLang="en-US" sz="1000" dirty="0">
              <a:solidFill>
                <a:schemeClr val="tx1"/>
              </a:solidFill>
              <a:latin typeface="+mn-lt"/>
              <a:ea typeface="腾讯体 W7" panose="020C08030202040F0204" pitchFamily="34" charset="-122"/>
            </a:endParaRPr>
          </a:p>
        </p:txBody>
      </p:sp>
      <p:sp>
        <p:nvSpPr>
          <p:cNvPr id="15" name="矩形: 圆角 66">
            <a:extLst>
              <a:ext uri="{FF2B5EF4-FFF2-40B4-BE49-F238E27FC236}">
                <a16:creationId xmlns:a16="http://schemas.microsoft.com/office/drawing/2014/main" id="{3C23A7A2-DC65-E741-AC0A-5A4CCFB82D5A}"/>
              </a:ext>
            </a:extLst>
          </p:cNvPr>
          <p:cNvSpPr/>
          <p:nvPr/>
        </p:nvSpPr>
        <p:spPr>
          <a:xfrm>
            <a:off x="3420986" y="2014497"/>
            <a:ext cx="1132160" cy="521731"/>
          </a:xfrm>
          <a:prstGeom prst="roundRect">
            <a:avLst>
              <a:gd name="adj" fmla="val 13939"/>
            </a:avLst>
          </a:prstGeom>
          <a:gradFill flip="none" rotWithShape="1">
            <a:gsLst>
              <a:gs pos="52000">
                <a:srgbClr val="FECC0F"/>
              </a:gs>
              <a:gs pos="100000">
                <a:srgbClr val="FEB811"/>
              </a:gs>
              <a:gs pos="4000">
                <a:srgbClr val="FCDF3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>
                <a:ea typeface="腾讯体 W7" panose="020C08030202040F0204" pitchFamily="34" charset="-122"/>
              </a:rPr>
              <a:t>普通话不标准</a:t>
            </a:r>
            <a:endParaRPr lang="en-US" altLang="zh-CN" sz="1200" b="1" dirty="0">
              <a:ea typeface="腾讯体 W7" panose="020C08030202040F0204" pitchFamily="34" charset="-122"/>
            </a:endParaRPr>
          </a:p>
        </p:txBody>
      </p:sp>
      <p:sp>
        <p:nvSpPr>
          <p:cNvPr id="16" name="箭头: 右 17">
            <a:extLst>
              <a:ext uri="{FF2B5EF4-FFF2-40B4-BE49-F238E27FC236}">
                <a16:creationId xmlns:a16="http://schemas.microsoft.com/office/drawing/2014/main" id="{40955DFE-FB7F-E64A-A08F-D5FF2F886467}"/>
              </a:ext>
            </a:extLst>
          </p:cNvPr>
          <p:cNvSpPr/>
          <p:nvPr/>
        </p:nvSpPr>
        <p:spPr>
          <a:xfrm>
            <a:off x="4642781" y="1397227"/>
            <a:ext cx="320877" cy="227591"/>
          </a:xfrm>
          <a:prstGeom prst="rightArrow">
            <a:avLst/>
          </a:prstGeom>
          <a:gradFill flip="none" rotWithShape="1">
            <a:gsLst>
              <a:gs pos="100000">
                <a:srgbClr val="FCDF31">
                  <a:alpha val="0"/>
                </a:srgbClr>
              </a:gs>
              <a:gs pos="4000">
                <a:srgbClr val="FCDF3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solidFill>
                <a:prstClr val="black"/>
              </a:solidFill>
              <a:latin typeface="TsangerXuanSanM W05" panose="02020400000000000000" pitchFamily="18" charset="-122"/>
              <a:ea typeface="TsangerXuanSanM W05" panose="02020400000000000000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40122D-8BDA-3E45-A688-415401C87EF2}"/>
              </a:ext>
            </a:extLst>
          </p:cNvPr>
          <p:cNvSpPr txBox="1"/>
          <p:nvPr/>
        </p:nvSpPr>
        <p:spPr>
          <a:xfrm>
            <a:off x="5083304" y="1172949"/>
            <a:ext cx="1696242" cy="482696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000">
                <a:gradFill flip="none" rotWithShape="1">
                  <a:gsLst>
                    <a:gs pos="0">
                      <a:srgbClr val="FAA111"/>
                    </a:gs>
                    <a:gs pos="100000">
                      <a:srgbClr val="FEB81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000" dirty="0">
                <a:solidFill>
                  <a:schemeClr val="tx1"/>
                </a:solidFill>
                <a:latin typeface="+mn-lt"/>
                <a:ea typeface="腾讯体 W7" panose="020C08030202040F0204" pitchFamily="34" charset="-122"/>
              </a:rPr>
              <a:t>😭</a:t>
            </a:r>
            <a:r>
              <a:rPr lang="zh-CN" altLang="en-US" sz="1000" dirty="0">
                <a:solidFill>
                  <a:schemeClr val="tx1"/>
                </a:solidFill>
                <a:latin typeface="+mn-lt"/>
                <a:ea typeface="腾讯体 W7" panose="020C08030202040F0204" pitchFamily="34" charset="-122"/>
              </a:rPr>
              <a:t>举例：“男孩” 变  “男该”</a:t>
            </a:r>
            <a:endParaRPr lang="en-US" altLang="zh-CN" sz="1000" dirty="0">
              <a:solidFill>
                <a:schemeClr val="tx1"/>
              </a:solidFill>
              <a:latin typeface="+mn-lt"/>
              <a:ea typeface="腾讯体 W7" panose="020C08030202040F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+mn-lt"/>
                <a:ea typeface="腾讯体 W7" panose="020C08030202040F0204" pitchFamily="34" charset="-122"/>
              </a:rPr>
              <a:t>                 “辅食”变“服食”</a:t>
            </a:r>
          </a:p>
        </p:txBody>
      </p:sp>
      <p:sp>
        <p:nvSpPr>
          <p:cNvPr id="18" name="矩形: 圆角 77">
            <a:extLst>
              <a:ext uri="{FF2B5EF4-FFF2-40B4-BE49-F238E27FC236}">
                <a16:creationId xmlns:a16="http://schemas.microsoft.com/office/drawing/2014/main" id="{C5B1F43E-C3A9-F44C-AE15-FB241F5B699D}"/>
              </a:ext>
            </a:extLst>
          </p:cNvPr>
          <p:cNvSpPr/>
          <p:nvPr/>
        </p:nvSpPr>
        <p:spPr>
          <a:xfrm>
            <a:off x="3420986" y="1173302"/>
            <a:ext cx="1132160" cy="587452"/>
          </a:xfrm>
          <a:prstGeom prst="roundRect">
            <a:avLst>
              <a:gd name="adj" fmla="val 13939"/>
            </a:avLst>
          </a:prstGeom>
          <a:gradFill flip="none" rotWithShape="1">
            <a:gsLst>
              <a:gs pos="52000">
                <a:srgbClr val="FECC0F"/>
              </a:gs>
              <a:gs pos="100000">
                <a:srgbClr val="FEB811"/>
              </a:gs>
              <a:gs pos="4000">
                <a:srgbClr val="FCDF3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>
                <a:ea typeface="腾讯体 W7" panose="020C08030202040F0204" pitchFamily="34" charset="-122"/>
              </a:rPr>
              <a:t>手写、拼写错误</a:t>
            </a:r>
            <a:endParaRPr lang="en-US" altLang="zh-CN" sz="1200" b="1" dirty="0">
              <a:ea typeface="腾讯体 W7" panose="020C08030202040F0204" pitchFamily="34" charset="-122"/>
            </a:endParaRPr>
          </a:p>
        </p:txBody>
      </p:sp>
      <p:sp>
        <p:nvSpPr>
          <p:cNvPr id="19" name="箭头: 右 78">
            <a:extLst>
              <a:ext uri="{FF2B5EF4-FFF2-40B4-BE49-F238E27FC236}">
                <a16:creationId xmlns:a16="http://schemas.microsoft.com/office/drawing/2014/main" id="{0E6F0D51-EA20-1D4C-9A7F-069330D6D455}"/>
              </a:ext>
            </a:extLst>
          </p:cNvPr>
          <p:cNvSpPr/>
          <p:nvPr/>
        </p:nvSpPr>
        <p:spPr>
          <a:xfrm>
            <a:off x="4642781" y="2182520"/>
            <a:ext cx="320877" cy="227591"/>
          </a:xfrm>
          <a:prstGeom prst="rightArrow">
            <a:avLst/>
          </a:prstGeom>
          <a:gradFill flip="none" rotWithShape="1">
            <a:gsLst>
              <a:gs pos="100000">
                <a:srgbClr val="FCDF31">
                  <a:alpha val="0"/>
                </a:srgbClr>
              </a:gs>
              <a:gs pos="4000">
                <a:srgbClr val="FCDF3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solidFill>
                <a:prstClr val="black"/>
              </a:solidFill>
              <a:latin typeface="TsangerXuanSanM W05" panose="02020400000000000000" pitchFamily="18" charset="-122"/>
              <a:ea typeface="TsangerXuanSanM W05" panose="02020400000000000000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4AD2EF-7F1B-FB43-A955-57B3D1D835C0}"/>
              </a:ext>
            </a:extLst>
          </p:cNvPr>
          <p:cNvSpPr txBox="1"/>
          <p:nvPr/>
        </p:nvSpPr>
        <p:spPr>
          <a:xfrm>
            <a:off x="5088243" y="2796490"/>
            <a:ext cx="1592275" cy="48224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000">
                <a:gradFill flip="none" rotWithShape="1">
                  <a:gsLst>
                    <a:gs pos="0">
                      <a:srgbClr val="FAA111"/>
                    </a:gs>
                    <a:gs pos="100000">
                      <a:srgbClr val="FEB81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TsangerXuanSanM W04" panose="02020400000000000000" pitchFamily="18" charset="-122"/>
                <a:ea typeface="TsangerXuanSanM W04" panose="02020400000000000000" pitchFamily="18" charset="-122"/>
              </a:rPr>
              <a:t>😃</a:t>
            </a:r>
            <a:r>
              <a:rPr lang="zh-CN" altLang="en-US" sz="1000" b="1" dirty="0">
                <a:solidFill>
                  <a:schemeClr val="tx1"/>
                </a:solidFill>
                <a:latin typeface="TsangerXuanSanM W04" panose="02020400000000000000" pitchFamily="18" charset="-122"/>
                <a:ea typeface="TsangerXuanSanM W04" panose="02020400000000000000" pitchFamily="18" charset="-122"/>
              </a:rPr>
              <a:t> </a:t>
            </a:r>
            <a:r>
              <a:rPr lang="zh-CN" altLang="en-US" sz="1000" dirty="0">
                <a:solidFill>
                  <a:schemeClr val="tx1"/>
                </a:solidFill>
                <a:latin typeface="+mn-lt"/>
                <a:ea typeface="腾讯体 W7" panose="020C08030202040F0204" pitchFamily="34" charset="-122"/>
              </a:rPr>
              <a:t>举例：提问多以短语出现</a:t>
            </a:r>
            <a:endParaRPr lang="en-US" altLang="zh-CN" sz="1000" dirty="0">
              <a:solidFill>
                <a:schemeClr val="tx1"/>
              </a:solidFill>
              <a:latin typeface="+mn-lt"/>
              <a:ea typeface="腾讯体 W7" panose="020C08030202040F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+mn-lt"/>
                <a:ea typeface="腾讯体 W7" panose="020C08030202040F0204" pitchFamily="34" charset="-122"/>
              </a:rPr>
              <a:t>不完整，意图需要人判断</a:t>
            </a:r>
          </a:p>
        </p:txBody>
      </p:sp>
      <p:sp>
        <p:nvSpPr>
          <p:cNvPr id="21" name="矩形: 圆角 87">
            <a:extLst>
              <a:ext uri="{FF2B5EF4-FFF2-40B4-BE49-F238E27FC236}">
                <a16:creationId xmlns:a16="http://schemas.microsoft.com/office/drawing/2014/main" id="{191F6A73-066B-D345-A192-E2BD6911C737}"/>
              </a:ext>
            </a:extLst>
          </p:cNvPr>
          <p:cNvSpPr/>
          <p:nvPr/>
        </p:nvSpPr>
        <p:spPr>
          <a:xfrm>
            <a:off x="3432428" y="2743889"/>
            <a:ext cx="1132160" cy="587452"/>
          </a:xfrm>
          <a:prstGeom prst="roundRect">
            <a:avLst>
              <a:gd name="adj" fmla="val 13939"/>
            </a:avLst>
          </a:prstGeom>
          <a:gradFill flip="none" rotWithShape="1">
            <a:gsLst>
              <a:gs pos="52000">
                <a:srgbClr val="FECC0F"/>
              </a:gs>
              <a:gs pos="100000">
                <a:srgbClr val="FEB811"/>
              </a:gs>
              <a:gs pos="4000">
                <a:srgbClr val="FCDF3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>
                <a:ea typeface="腾讯体 W7" panose="020C08030202040F0204" pitchFamily="34" charset="-122"/>
              </a:rPr>
              <a:t>输入语句不完整</a:t>
            </a:r>
            <a:endParaRPr lang="en-US" altLang="zh-CN" sz="1200" b="1" dirty="0">
              <a:ea typeface="腾讯体 W7" panose="020C08030202040F0204" pitchFamily="34" charset="-122"/>
            </a:endParaRPr>
          </a:p>
        </p:txBody>
      </p:sp>
      <p:sp>
        <p:nvSpPr>
          <p:cNvPr id="22" name="箭头: 右 88">
            <a:extLst>
              <a:ext uri="{FF2B5EF4-FFF2-40B4-BE49-F238E27FC236}">
                <a16:creationId xmlns:a16="http://schemas.microsoft.com/office/drawing/2014/main" id="{6D79A6AF-403B-5B4A-AE43-FA80A33A2AB9}"/>
              </a:ext>
            </a:extLst>
          </p:cNvPr>
          <p:cNvSpPr/>
          <p:nvPr/>
        </p:nvSpPr>
        <p:spPr>
          <a:xfrm>
            <a:off x="4642781" y="2967813"/>
            <a:ext cx="320877" cy="227591"/>
          </a:xfrm>
          <a:prstGeom prst="rightArrow">
            <a:avLst/>
          </a:prstGeom>
          <a:gradFill flip="none" rotWithShape="1">
            <a:gsLst>
              <a:gs pos="100000">
                <a:srgbClr val="FCDF31">
                  <a:alpha val="0"/>
                </a:srgbClr>
              </a:gs>
              <a:gs pos="4000">
                <a:srgbClr val="FCDF3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00">
              <a:solidFill>
                <a:prstClr val="black"/>
              </a:solidFill>
              <a:latin typeface="TsangerXuanSanM W05" panose="02020400000000000000" pitchFamily="18" charset="-122"/>
              <a:ea typeface="TsangerXuanSanM W05" panose="020204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3432F6-7602-7C87-FE6B-C08D239DFAAD}"/>
              </a:ext>
            </a:extLst>
          </p:cNvPr>
          <p:cNvSpPr txBox="1"/>
          <p:nvPr/>
        </p:nvSpPr>
        <p:spPr>
          <a:xfrm>
            <a:off x="418504" y="129593"/>
            <a:ext cx="2085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用户障碍点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C6A7D3-B3EF-0F89-637E-306F701DBBFF}"/>
              </a:ext>
            </a:extLst>
          </p:cNvPr>
          <p:cNvSpPr txBox="1"/>
          <p:nvPr/>
        </p:nvSpPr>
        <p:spPr>
          <a:xfrm>
            <a:off x="288000" y="1231436"/>
            <a:ext cx="2909555" cy="121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一、运营方面人力不足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无法对所有老年用户提问及时一一作答</a:t>
            </a:r>
            <a:endParaRPr kumimoji="1" lang="en-US" altLang="zh-CN" sz="11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二、老年用户线上咨询交互有阻碍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b="1" dirty="0">
                <a:solidFill>
                  <a:srgbClr val="FFC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不会搜索，不会用</a:t>
            </a:r>
            <a:r>
              <a:rPr kumimoji="1" lang="en-US" altLang="zh-CN" sz="1100" b="1" dirty="0">
                <a:solidFill>
                  <a:srgbClr val="FFC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app</a:t>
            </a:r>
            <a:r>
              <a:rPr kumimoji="1" lang="zh-CN" altLang="en-US" sz="1100" b="1" dirty="0">
                <a:solidFill>
                  <a:srgbClr val="FFC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工具，</a:t>
            </a:r>
            <a:r>
              <a:rPr kumimoji="1" lang="zh-CN" altLang="en-US" sz="11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输入能力差</a:t>
            </a:r>
            <a:endParaRPr kumimoji="1" lang="en-US" altLang="zh-CN" sz="11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21FEBA4-EA25-A251-CEBF-F5D72F7C916A}"/>
              </a:ext>
            </a:extLst>
          </p:cNvPr>
          <p:cNvSpPr txBox="1"/>
          <p:nvPr/>
        </p:nvSpPr>
        <p:spPr>
          <a:xfrm>
            <a:off x="353124" y="534754"/>
            <a:ext cx="461053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我们是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年公益基金会资助的老人带娃发育达标服务公益项目，研发有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0-3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婴幼养育知识图谱库和含方言的语料语音库（百万字、万条音频）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也通过几年在各平台有超过上万的老年用户沟通验证发现</a:t>
            </a:r>
            <a:endParaRPr lang="zh-CN" altLang="en-US" dirty="0"/>
          </a:p>
        </p:txBody>
      </p:sp>
      <p:sp>
        <p:nvSpPr>
          <p:cNvPr id="25" name="文本框 12">
            <a:extLst>
              <a:ext uri="{FF2B5EF4-FFF2-40B4-BE49-F238E27FC236}">
                <a16:creationId xmlns:a16="http://schemas.microsoft.com/office/drawing/2014/main" id="{617B919B-3894-6B88-09A2-874C36838967}"/>
              </a:ext>
            </a:extLst>
          </p:cNvPr>
          <p:cNvSpPr txBox="1"/>
          <p:nvPr/>
        </p:nvSpPr>
        <p:spPr>
          <a:xfrm>
            <a:off x="5512151" y="91657"/>
            <a:ext cx="2008094" cy="2462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Code For </a:t>
            </a:r>
            <a:r>
              <a:rPr lang="en-US" altLang="zh-CN" sz="10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Better_</a:t>
            </a:r>
            <a:r>
              <a:rPr lang="en-US" altLang="zh-CN" sz="1000" b="1" dirty="0" err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Hackthon</a:t>
            </a:r>
            <a:endParaRPr lang="en-US" altLang="zh-CN" sz="1000" b="1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66DC1C-7DA8-265A-6ECD-B05DEDC13721}"/>
              </a:ext>
            </a:extLst>
          </p:cNvPr>
          <p:cNvSpPr txBox="1"/>
          <p:nvPr/>
        </p:nvSpPr>
        <p:spPr>
          <a:xfrm>
            <a:off x="3308654" y="3515834"/>
            <a:ext cx="2018501" cy="26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i="1" u="sng" dirty="0">
                <a:solidFill>
                  <a:srgbClr val="009051"/>
                </a:solidFill>
              </a:rPr>
              <a:t>适老化不只是“文字放大版”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9F87859-9D45-5EC0-974D-39907C96D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33" y="231558"/>
            <a:ext cx="233314" cy="233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967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B238163-6F61-FFF8-FE51-3945F4515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17"/>
          <a:stretch/>
        </p:blipFill>
        <p:spPr bwMode="auto">
          <a:xfrm>
            <a:off x="3760679" y="0"/>
            <a:ext cx="3846621" cy="409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E5F8294-1718-E443-A48E-AD6B2F9A808A}"/>
              </a:ext>
            </a:extLst>
          </p:cNvPr>
          <p:cNvSpPr/>
          <p:nvPr/>
        </p:nvSpPr>
        <p:spPr>
          <a:xfrm>
            <a:off x="0" y="1"/>
            <a:ext cx="6134400" cy="4097337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100000">
                <a:srgbClr val="FEB811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44031-0657-ED33-B8F3-B1EF9BFC786E}"/>
              </a:ext>
            </a:extLst>
          </p:cNvPr>
          <p:cNvSpPr txBox="1"/>
          <p:nvPr/>
        </p:nvSpPr>
        <p:spPr>
          <a:xfrm>
            <a:off x="397977" y="131286"/>
            <a:ext cx="3304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谷歌技术方案及应用场景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59DE27-B95D-ED8F-736F-5DD2241AB4A2}"/>
              </a:ext>
            </a:extLst>
          </p:cNvPr>
          <p:cNvSpPr txBox="1"/>
          <p:nvPr/>
        </p:nvSpPr>
        <p:spPr>
          <a:xfrm>
            <a:off x="354366" y="2059361"/>
            <a:ext cx="2255653" cy="184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线上应用：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sz="1100" dirty="0"/>
              <a:t>抖音短视频、直播、评论区挂载；</a:t>
            </a:r>
            <a:endParaRPr kumimoji="1" lang="en-US" altLang="zh-CN" sz="1100" dirty="0"/>
          </a:p>
          <a:p>
            <a:pPr>
              <a:lnSpc>
                <a:spcPct val="150000"/>
              </a:lnSpc>
            </a:pPr>
            <a:r>
              <a:rPr kumimoji="1" lang="zh-CN" altLang="en-US" sz="1100" dirty="0"/>
              <a:t>二维码海报转发老年群微信；</a:t>
            </a:r>
            <a:endParaRPr kumimoji="1" lang="en-US" altLang="zh-CN" sz="1100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线下应用： 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sz="1100" dirty="0"/>
              <a:t>全国各地的婴幼儿疫苗体检中心</a:t>
            </a:r>
            <a:endParaRPr kumimoji="1" lang="en-US" altLang="zh-CN" sz="1100" dirty="0"/>
          </a:p>
          <a:p>
            <a:pPr>
              <a:lnSpc>
                <a:spcPct val="150000"/>
              </a:lnSpc>
            </a:pPr>
            <a:r>
              <a:rPr kumimoji="1" lang="zh-CN" altLang="en-US" sz="1100" dirty="0"/>
              <a:t>社区医院扫码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D5E5CD-394D-5F3C-AE42-86E6524D05ED}"/>
              </a:ext>
            </a:extLst>
          </p:cNvPr>
          <p:cNvSpPr txBox="1"/>
          <p:nvPr/>
        </p:nvSpPr>
        <p:spPr>
          <a:xfrm>
            <a:off x="354366" y="556865"/>
            <a:ext cx="4743606" cy="26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基于</a:t>
            </a:r>
            <a:r>
              <a:rPr kumimoji="1" lang="en" altLang="zh-CN" b="1" dirty="0" err="1"/>
              <a:t>Tensorflow</a:t>
            </a:r>
            <a:r>
              <a:rPr kumimoji="1" lang="zh-CN" altLang="en" b="1" dirty="0"/>
              <a:t>实现</a:t>
            </a:r>
            <a:r>
              <a:rPr kumimoji="1" lang="zh-CN" altLang="en-US" b="1" dirty="0"/>
              <a:t>老人（</a:t>
            </a:r>
            <a:r>
              <a:rPr kumimoji="1" lang="en-US" altLang="zh-CN" b="1" dirty="0"/>
              <a:t>NLP</a:t>
            </a:r>
            <a:r>
              <a:rPr kumimoji="1" lang="zh-CN" altLang="en-US" b="1" dirty="0"/>
              <a:t>）意图识别的“宝宝发育咨询抖音小程序”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861CBEE-2A69-51A7-E01B-B3C50BBCF7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8689" y="822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F25164-95F7-7144-EF89-95E2CA28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023" y="1170261"/>
            <a:ext cx="2178466" cy="1799603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C377839B-938C-AD26-DB8E-B7AF6A1B2D1A}"/>
              </a:ext>
            </a:extLst>
          </p:cNvPr>
          <p:cNvSpPr/>
          <p:nvPr/>
        </p:nvSpPr>
        <p:spPr>
          <a:xfrm>
            <a:off x="3643567" y="1154205"/>
            <a:ext cx="1077009" cy="1583646"/>
          </a:xfrm>
          <a:prstGeom prst="frame">
            <a:avLst>
              <a:gd name="adj1" fmla="val 25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68F765-85DC-BC75-3A2F-E89CED908D0B}"/>
              </a:ext>
            </a:extLst>
          </p:cNvPr>
          <p:cNvSpPr txBox="1"/>
          <p:nvPr/>
        </p:nvSpPr>
        <p:spPr>
          <a:xfrm>
            <a:off x="354366" y="1031630"/>
            <a:ext cx="2372765" cy="10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解决的“垂类场景实际问题”：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b="1" u="sng" dirty="0">
                <a:solidFill>
                  <a:schemeClr val="accent4"/>
                </a:solidFill>
              </a:rPr>
              <a:t>1</a:t>
            </a:r>
            <a:r>
              <a:rPr kumimoji="1" lang="zh-CN" altLang="en-US" b="1" u="sng" dirty="0">
                <a:solidFill>
                  <a:schemeClr val="accent4"/>
                </a:solidFill>
              </a:rPr>
              <a:t>）无法大量及时回复老人发育咨询</a:t>
            </a:r>
            <a:endParaRPr kumimoji="1" lang="en-US" altLang="zh-CN" b="1" u="sng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u="sng" dirty="0">
                <a:solidFill>
                  <a:schemeClr val="accent4"/>
                </a:solidFill>
              </a:rPr>
              <a:t>2</a:t>
            </a:r>
            <a:r>
              <a:rPr kumimoji="1" lang="zh-CN" altLang="en-US" b="1" u="sng" dirty="0">
                <a:solidFill>
                  <a:schemeClr val="accent4"/>
                </a:solidFill>
              </a:rPr>
              <a:t>）一般关键词回复类解决方案对于</a:t>
            </a:r>
            <a:endParaRPr kumimoji="1" lang="en-US" altLang="zh-CN" b="1" u="sng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u="sng" dirty="0">
                <a:solidFill>
                  <a:schemeClr val="accent4"/>
                </a:solidFill>
              </a:rPr>
              <a:t>老人输入能造成的“意图识别”难</a:t>
            </a:r>
            <a:endParaRPr kumimoji="1" lang="en-US" altLang="zh-CN" b="1" u="sng" dirty="0">
              <a:solidFill>
                <a:schemeClr val="accent4"/>
              </a:solidFill>
            </a:endParaRPr>
          </a:p>
        </p:txBody>
      </p:sp>
      <p:sp>
        <p:nvSpPr>
          <p:cNvPr id="16" name="文本框 12">
            <a:extLst>
              <a:ext uri="{FF2B5EF4-FFF2-40B4-BE49-F238E27FC236}">
                <a16:creationId xmlns:a16="http://schemas.microsoft.com/office/drawing/2014/main" id="{B74C0E7B-9344-579B-7AF5-FC3C42704925}"/>
              </a:ext>
            </a:extLst>
          </p:cNvPr>
          <p:cNvSpPr txBox="1"/>
          <p:nvPr/>
        </p:nvSpPr>
        <p:spPr>
          <a:xfrm>
            <a:off x="5512151" y="91657"/>
            <a:ext cx="2008094" cy="2462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Code For </a:t>
            </a:r>
            <a:r>
              <a:rPr lang="en-US" altLang="zh-CN" sz="10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Better_</a:t>
            </a:r>
            <a:r>
              <a:rPr lang="en-US" altLang="zh-CN" sz="1000" b="1" dirty="0" err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Hackthon</a:t>
            </a:r>
            <a:endParaRPr lang="en-US" altLang="zh-CN" sz="1000" b="1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2FB4008-19B2-0CC0-ABB8-F26B326A4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33" y="231558"/>
            <a:ext cx="233314" cy="233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4351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7760C763-F3FB-6E4D-B877-F0B52ED74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586"/>
          <a:stretch/>
        </p:blipFill>
        <p:spPr>
          <a:xfrm>
            <a:off x="4588331" y="10103"/>
            <a:ext cx="3018969" cy="409733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48E7CB0-9556-B049-A633-C071B499B1ED}"/>
              </a:ext>
            </a:extLst>
          </p:cNvPr>
          <p:cNvSpPr/>
          <p:nvPr/>
        </p:nvSpPr>
        <p:spPr>
          <a:xfrm>
            <a:off x="0" y="-14105"/>
            <a:ext cx="7607300" cy="4107441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100000">
                <a:srgbClr val="FEB811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9EB611DB-C1E0-93B2-8C71-F1D574006867}"/>
              </a:ext>
            </a:extLst>
          </p:cNvPr>
          <p:cNvSpPr txBox="1"/>
          <p:nvPr/>
        </p:nvSpPr>
        <p:spPr>
          <a:xfrm>
            <a:off x="5512151" y="91657"/>
            <a:ext cx="2008094" cy="2462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Code For </a:t>
            </a:r>
            <a:r>
              <a:rPr lang="en-US" altLang="zh-CN" sz="10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Better_</a:t>
            </a:r>
            <a:r>
              <a:rPr lang="en-US" altLang="zh-CN" sz="1000" b="1" dirty="0" err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Hackthon</a:t>
            </a:r>
            <a:endParaRPr lang="en-US" altLang="zh-CN" sz="1000" b="1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D92945-5DEC-9DDE-FC85-F04853FFEAF0}"/>
              </a:ext>
            </a:extLst>
          </p:cNvPr>
          <p:cNvSpPr txBox="1"/>
          <p:nvPr/>
        </p:nvSpPr>
        <p:spPr>
          <a:xfrm>
            <a:off x="426053" y="143010"/>
            <a:ext cx="34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1.0 MVP </a:t>
            </a:r>
            <a:r>
              <a:rPr lang="zh-CN" altLang="en-US" sz="20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精益流程及原型图</a:t>
            </a:r>
            <a:endParaRPr lang="en-US" altLang="zh-CN" sz="2000" b="1"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endParaRPr lang="zh-CN" altLang="en-US" sz="2000" b="1"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98B297-10CF-0275-5008-AC6B0EB53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05" y="689020"/>
            <a:ext cx="1962346" cy="29337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C9D1CC-1487-5440-8E63-E2CEF951B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073" y="689020"/>
            <a:ext cx="645384" cy="12643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58E8E7-FCBE-F3CF-326E-36A47E24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073" y="2039616"/>
            <a:ext cx="645384" cy="12402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78236D-C7B0-E98F-2867-963B2F12C0EB}"/>
              </a:ext>
            </a:extLst>
          </p:cNvPr>
          <p:cNvSpPr txBox="1"/>
          <p:nvPr/>
        </p:nvSpPr>
        <p:spPr>
          <a:xfrm>
            <a:off x="2257256" y="330100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/>
              <a:t>  高精度</a:t>
            </a:r>
            <a:r>
              <a:rPr kumimoji="1" lang="en-US" altLang="zh-CN" sz="800" dirty="0"/>
              <a:t>UI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2.0</a:t>
            </a:r>
          </a:p>
          <a:p>
            <a:r>
              <a:rPr kumimoji="1" lang="zh-CN" altLang="en-US" sz="800" dirty="0"/>
              <a:t>（完善设计中）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6C65FA-8E41-7680-7FD2-5969F78855B7}"/>
              </a:ext>
            </a:extLst>
          </p:cNvPr>
          <p:cNvSpPr txBox="1"/>
          <p:nvPr/>
        </p:nvSpPr>
        <p:spPr>
          <a:xfrm>
            <a:off x="4040713" y="3362860"/>
            <a:ext cx="809837" cy="26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  </a:t>
            </a:r>
            <a:r>
              <a:rPr kumimoji="1" lang="zh-CN" altLang="en-US" sz="800" dirty="0"/>
              <a:t>精益原型 </a:t>
            </a:r>
            <a:r>
              <a:rPr kumimoji="1" lang="en-US" altLang="zh-CN" sz="800" dirty="0"/>
              <a:t>1.0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64D2FCC-230A-ADB0-2D07-B8950E9AA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455" y="689813"/>
            <a:ext cx="2993608" cy="12635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9FF613-13F9-0D95-D172-1EBB39E7F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455" y="1986915"/>
            <a:ext cx="2993608" cy="13759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77FE60B-FBC6-8047-54A3-089B83676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33" y="231558"/>
            <a:ext cx="233314" cy="233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15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B67D1D7E-ACD2-C554-D26E-2A7FB025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7564438" cy="409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C928D94-15C7-B2C8-A8E0-E3794AB02E2F}"/>
              </a:ext>
            </a:extLst>
          </p:cNvPr>
          <p:cNvSpPr/>
          <p:nvPr/>
        </p:nvSpPr>
        <p:spPr>
          <a:xfrm>
            <a:off x="0" y="0"/>
            <a:ext cx="7607300" cy="4097337"/>
          </a:xfrm>
          <a:prstGeom prst="rect">
            <a:avLst/>
          </a:prstGeom>
          <a:solidFill>
            <a:schemeClr val="bg1">
              <a:alpha val="67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9EB611DB-C1E0-93B2-8C71-F1D574006867}"/>
              </a:ext>
            </a:extLst>
          </p:cNvPr>
          <p:cNvSpPr txBox="1"/>
          <p:nvPr/>
        </p:nvSpPr>
        <p:spPr>
          <a:xfrm>
            <a:off x="5512151" y="91657"/>
            <a:ext cx="2008094" cy="2462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Code For </a:t>
            </a:r>
            <a:r>
              <a:rPr lang="en-US" altLang="zh-CN" sz="10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Better_</a:t>
            </a:r>
            <a:r>
              <a:rPr lang="en-US" altLang="zh-CN" sz="1000" b="1" dirty="0" err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Hackthon</a:t>
            </a:r>
            <a:endParaRPr lang="en-US" altLang="zh-CN" sz="1000" b="1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D92945-5DEC-9DDE-FC85-F04853FFEAF0}"/>
              </a:ext>
            </a:extLst>
          </p:cNvPr>
          <p:cNvSpPr txBox="1"/>
          <p:nvPr/>
        </p:nvSpPr>
        <p:spPr>
          <a:xfrm>
            <a:off x="468272" y="137823"/>
            <a:ext cx="34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腾讯体 W7" panose="020C08030202040F0204" pitchFamily="34" charset="-122"/>
                <a:ea typeface="腾讯体 W7" panose="020C08030202040F0204" pitchFamily="34" charset="-122"/>
              </a:rPr>
              <a:t>团队介绍（小核桃）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D54DD2-6948-61FC-04C7-B93A1A115613}"/>
              </a:ext>
            </a:extLst>
          </p:cNvPr>
          <p:cNvSpPr txBox="1"/>
          <p:nvPr/>
        </p:nvSpPr>
        <p:spPr>
          <a:xfrm>
            <a:off x="984200" y="1386301"/>
            <a:ext cx="2128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0052D9"/>
                </a:solidFill>
                <a:ea typeface="腾讯体 W7" panose="020C08030202040F0204" pitchFamily="34" charset="-122"/>
              </a:rPr>
              <a:t>兰毅</a:t>
            </a:r>
            <a:endParaRPr lang="en-US" altLang="zh-CN" sz="1200" b="1" dirty="0">
              <a:solidFill>
                <a:srgbClr val="0052D9"/>
              </a:solidFill>
              <a:ea typeface="腾讯体 W7" panose="020C08030202040F0204" pitchFamily="34" charset="-122"/>
            </a:endParaRPr>
          </a:p>
          <a:p>
            <a:endParaRPr lang="en-US" altLang="zh-CN" sz="1200" dirty="0"/>
          </a:p>
          <a:p>
            <a:r>
              <a:rPr lang="zh-CN" altLang="en-US" sz="1200" dirty="0"/>
              <a:t>产品</a:t>
            </a:r>
            <a:endParaRPr lang="en-US" altLang="zh-CN" sz="1200" dirty="0"/>
          </a:p>
          <a:p>
            <a:r>
              <a:rPr lang="zh-CN" altLang="en-US" sz="1200" dirty="0"/>
              <a:t>有</a:t>
            </a:r>
            <a:r>
              <a:rPr lang="en-US" altLang="zh-CN" sz="1200" dirty="0"/>
              <a:t>5</a:t>
            </a:r>
            <a:r>
              <a:rPr lang="zh-CN" altLang="en-US" sz="1200" dirty="0"/>
              <a:t>年教育、银发项目经验</a:t>
            </a:r>
            <a:endParaRPr lang="en-US" altLang="zh-CN" sz="1200" dirty="0"/>
          </a:p>
          <a:p>
            <a:r>
              <a:rPr lang="en-US" altLang="zh-CN" sz="1200" dirty="0"/>
              <a:t>10</a:t>
            </a:r>
            <a:r>
              <a:rPr lang="zh-CN" altLang="en-US" sz="1200" dirty="0"/>
              <a:t>年公益行业经验</a:t>
            </a:r>
            <a:endParaRPr lang="en-US" altLang="zh-CN" sz="1200" dirty="0"/>
          </a:p>
          <a:p>
            <a:r>
              <a:rPr lang="zh-CN" altLang="en-US" sz="1200" dirty="0"/>
              <a:t>北京某教育专家智库理事</a:t>
            </a:r>
            <a:endParaRPr lang="en-US" altLang="zh-CN" sz="1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353444-9AFA-6D2C-21EA-AB4F5E374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3" y="231558"/>
            <a:ext cx="233314" cy="233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E3735A5-140D-2C10-999C-07317D23B13F}"/>
              </a:ext>
            </a:extLst>
          </p:cNvPr>
          <p:cNvSpPr txBox="1"/>
          <p:nvPr/>
        </p:nvSpPr>
        <p:spPr>
          <a:xfrm>
            <a:off x="5023845" y="1393993"/>
            <a:ext cx="2284375" cy="771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0052D9"/>
                </a:solidFill>
                <a:ea typeface="腾讯体 W7" panose="020C08030202040F0204" pitchFamily="34" charset="-122"/>
              </a:rPr>
              <a:t>黄璞</a:t>
            </a:r>
            <a:endParaRPr lang="en-US" altLang="zh-CN" sz="1100" b="1" dirty="0">
              <a:solidFill>
                <a:srgbClr val="0052D9"/>
              </a:solidFill>
              <a:ea typeface="腾讯体 W7" panose="020C08030202040F0204" pitchFamily="34" charset="-122"/>
            </a:endParaRPr>
          </a:p>
          <a:p>
            <a:endParaRPr lang="en-US" altLang="zh-CN" sz="1100" b="1" dirty="0">
              <a:solidFill>
                <a:srgbClr val="0052D9"/>
              </a:solidFill>
              <a:ea typeface="腾讯体 W7" panose="020C08030202040F0204" pitchFamily="34" charset="-122"/>
            </a:endParaRPr>
          </a:p>
          <a:p>
            <a:r>
              <a:rPr lang="en" altLang="zh-CN" dirty="0"/>
              <a:t>UI</a:t>
            </a:r>
          </a:p>
          <a:p>
            <a:r>
              <a:rPr lang="en" altLang="zh-CN" dirty="0" err="1"/>
              <a:t>Thoughtworks</a:t>
            </a:r>
            <a:r>
              <a:rPr lang="en" altLang="zh-CN" dirty="0"/>
              <a:t> UI/UX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AE2BB8-30F5-1563-4F3D-E665444E233A}"/>
              </a:ext>
            </a:extLst>
          </p:cNvPr>
          <p:cNvSpPr txBox="1"/>
          <p:nvPr/>
        </p:nvSpPr>
        <p:spPr>
          <a:xfrm>
            <a:off x="2874260" y="1393993"/>
            <a:ext cx="2284374" cy="1156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0052D9"/>
                </a:solidFill>
                <a:ea typeface="腾讯体 W7" panose="020C08030202040F0204" pitchFamily="34" charset="-122"/>
              </a:rPr>
              <a:t>周晨阳</a:t>
            </a:r>
            <a:endParaRPr lang="en-US" altLang="zh-CN" sz="1200" b="1" dirty="0">
              <a:solidFill>
                <a:srgbClr val="0052D9"/>
              </a:solidFill>
              <a:ea typeface="腾讯体 W7" panose="020C08030202040F0204" pitchFamily="34" charset="-122"/>
            </a:endParaRPr>
          </a:p>
          <a:p>
            <a:pPr algn="ctr"/>
            <a:endParaRPr lang="en-US" altLang="zh-CN" sz="1200" b="1" dirty="0">
              <a:solidFill>
                <a:srgbClr val="0052D9"/>
              </a:solidFill>
              <a:ea typeface="腾讯体 W7" panose="020C08030202040F0204" pitchFamily="34" charset="-122"/>
            </a:endParaRPr>
          </a:p>
          <a:p>
            <a:r>
              <a:rPr lang="zh-CN" altLang="en-US" dirty="0"/>
              <a:t>技术</a:t>
            </a:r>
            <a:endParaRPr lang="en-US" altLang="zh-CN" dirty="0"/>
          </a:p>
          <a:p>
            <a:r>
              <a:rPr lang="zh-CN" altLang="en-US" dirty="0"/>
              <a:t>浙江工商大学杭州商学院大学生</a:t>
            </a:r>
            <a:endParaRPr lang="en-US" altLang="zh-CN" dirty="0"/>
          </a:p>
          <a:p>
            <a:r>
              <a:rPr lang="zh-CN" altLang="en-US" dirty="0"/>
              <a:t>曾获腾讯</a:t>
            </a:r>
            <a:r>
              <a:rPr lang="en-US" altLang="zh-CN" dirty="0"/>
              <a:t>AI</a:t>
            </a:r>
            <a:r>
              <a:rPr lang="zh-CN" altLang="en-US" dirty="0"/>
              <a:t>挑战赛二等奖</a:t>
            </a:r>
            <a:endParaRPr lang="en-US" altLang="zh-CN" dirty="0"/>
          </a:p>
          <a:p>
            <a:pPr algn="ctr"/>
            <a:endParaRPr kumimoji="1" lang="en-US" altLang="zh-CN" sz="1200" b="1" dirty="0">
              <a:solidFill>
                <a:srgbClr val="0052D9"/>
              </a:solidFill>
              <a:ea typeface="腾讯体 W7" panose="020C08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0288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1873</TotalTime>
  <Words>509</Words>
  <Application>Microsoft Macintosh PowerPoint</Application>
  <PresentationFormat>自定义</PresentationFormat>
  <Paragraphs>81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等线</vt:lpstr>
      <vt:lpstr>腾讯体 W7</vt:lpstr>
      <vt:lpstr>Microsoft YaHei</vt:lpstr>
      <vt:lpstr>Microsoft YaHei</vt:lpstr>
      <vt:lpstr>TsangerXuanSanM W04</vt:lpstr>
      <vt:lpstr>TsangerXuanSanM W05</vt:lpstr>
      <vt:lpstr>Yuanti SC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Shirley.Huang</dc:creator>
  <cp:lastModifiedBy>兰毅 LanYi</cp:lastModifiedBy>
  <cp:revision>52</cp:revision>
  <dcterms:created xsi:type="dcterms:W3CDTF">2020-12-20T12:14:42Z</dcterms:created>
  <dcterms:modified xsi:type="dcterms:W3CDTF">2022-09-07T04:30:21Z</dcterms:modified>
</cp:coreProperties>
</file>